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61" r:id="rId4"/>
    <p:sldId id="262" r:id="rId5"/>
    <p:sldId id="275" r:id="rId6"/>
    <p:sldId id="263" r:id="rId7"/>
    <p:sldId id="259" r:id="rId8"/>
    <p:sldId id="260" r:id="rId9"/>
    <p:sldId id="264" r:id="rId10"/>
    <p:sldId id="265" r:id="rId11"/>
    <p:sldId id="292" r:id="rId12"/>
    <p:sldId id="293" r:id="rId13"/>
    <p:sldId id="268" r:id="rId14"/>
    <p:sldId id="291" r:id="rId15"/>
    <p:sldId id="295" r:id="rId16"/>
    <p:sldId id="294" r:id="rId17"/>
    <p:sldId id="296" r:id="rId18"/>
    <p:sldId id="297" r:id="rId19"/>
    <p:sldId id="302" r:id="rId20"/>
    <p:sldId id="269" r:id="rId21"/>
    <p:sldId id="271" r:id="rId22"/>
    <p:sldId id="272" r:id="rId23"/>
    <p:sldId id="273" r:id="rId24"/>
    <p:sldId id="274" r:id="rId25"/>
    <p:sldId id="278" r:id="rId26"/>
    <p:sldId id="276" r:id="rId27"/>
    <p:sldId id="277" r:id="rId28"/>
    <p:sldId id="279" r:id="rId29"/>
    <p:sldId id="280" r:id="rId30"/>
    <p:sldId id="281" r:id="rId31"/>
    <p:sldId id="285" r:id="rId32"/>
    <p:sldId id="282" r:id="rId33"/>
    <p:sldId id="283" r:id="rId34"/>
    <p:sldId id="284" r:id="rId35"/>
    <p:sldId id="286" r:id="rId36"/>
    <p:sldId id="287" r:id="rId37"/>
    <p:sldId id="290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YTHONGTIN" initials="Q" lastIdx="2" clrIdx="0">
    <p:extLst>
      <p:ext uri="{19B8F6BF-5375-455C-9EA6-DF929625EA0E}">
        <p15:presenceInfo xmlns="" xmlns:p15="http://schemas.microsoft.com/office/powerpoint/2012/main" userId="QUAYTHONG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FF6FD"/>
    <a:srgbClr val="67C8EB"/>
    <a:srgbClr val="5AC6DC"/>
    <a:srgbClr val="28A5BE"/>
    <a:srgbClr val="FBD9BD"/>
    <a:srgbClr val="94EEFA"/>
    <a:srgbClr val="3596A9"/>
    <a:srgbClr val="FD6623"/>
    <a:srgbClr val="3AA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>
      <p:cViewPr>
        <p:scale>
          <a:sx n="85" d="100"/>
          <a:sy n="85" d="100"/>
        </p:scale>
        <p:origin x="-1122" y="13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58AE0-5D37-4734-8BA0-0452D4A0CFAD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D310-A3F0-4DE2-9C24-7195A7E9F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D310-A3F0-4DE2-9C24-7195A7E9F0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D310-A3F0-4DE2-9C24-7195A7E9F0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D310-A3F0-4DE2-9C24-7195A7E9F0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D310-A3F0-4DE2-9C24-7195A7E9F0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ECA3-1B58-47FE-B566-32795E51E6A4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1840-73BD-488C-ABD0-067412ADB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ib.vnua.edu.v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inlib.vnua.edu.v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lib.vnua.edu.vn/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hyperlink" Target="http://infolib.vnua.edu.vn/" TargetMode="Externa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5.svg"/><Relationship Id="rId2" Type="http://schemas.openxmlformats.org/officeDocument/2006/relationships/image" Target="../media/image1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0.pn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991600" cy="25146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HƯỚNG DẪN 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KỸ NĂNG KHAI THÁC THÔNG TIN 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 SỬ DỤNG THƯ VIỆN MỞ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 VIỆN NÔNG NGHIỆP VIỆT NAM</a:t>
            </a:r>
            <a: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TRUNG TÂM THÔNG TIN - THƯ VIỆN LƯƠNG ĐỊNH CỦA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" y="544284"/>
            <a:ext cx="9111076" cy="6047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2" y="80485"/>
            <a:ext cx="6428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GIỚI THIỆU TRANG WEB THƯ VIỆN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447802" y="505705"/>
            <a:ext cx="7710268" cy="5120395"/>
            <a:chOff x="1447800" y="505703"/>
            <a:chExt cx="7710268" cy="5120395"/>
          </a:xfrm>
        </p:grpSpPr>
        <p:sp>
          <p:nvSpPr>
            <p:cNvPr id="73" name="Rounded Rectangle 72"/>
            <p:cNvSpPr/>
            <p:nvPr/>
          </p:nvSpPr>
          <p:spPr>
            <a:xfrm>
              <a:off x="7761288" y="4419598"/>
              <a:ext cx="1371600" cy="914400"/>
            </a:xfrm>
            <a:prstGeom prst="roundRect">
              <a:avLst/>
            </a:prstGeom>
            <a:solidFill>
              <a:srgbClr val="67C8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709588"/>
              <a:ext cx="411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http://infolib.vnua.edu.vn</a:t>
              </a: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7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21802" y="505703"/>
              <a:ext cx="323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Nhấp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truy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cập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867400" y="3848100"/>
              <a:ext cx="1371600" cy="914400"/>
              <a:chOff x="-2514600" y="3467100"/>
              <a:chExt cx="1371600" cy="914400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-2514600" y="3467100"/>
                <a:ext cx="1371600" cy="914400"/>
              </a:xfrm>
              <a:prstGeom prst="roundRect">
                <a:avLst/>
              </a:prstGeom>
              <a:solidFill>
                <a:srgbClr val="67C8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2362200" y="3559312"/>
                <a:ext cx="1066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Tra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cứu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tài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liệu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710268" y="4495798"/>
              <a:ext cx="144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Hỗ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trợ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trực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tuyến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6096000" y="5168898"/>
              <a:ext cx="838200" cy="76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105398" y="905813"/>
              <a:ext cx="609600" cy="10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H="1">
            <a:off x="8028246" y="5347179"/>
            <a:ext cx="417254" cy="48499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18822" y="1966325"/>
            <a:ext cx="2272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liệu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124200" y="2140980"/>
            <a:ext cx="609600" cy="5911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1905000" y="2004426"/>
            <a:ext cx="1219200" cy="259172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 CỨU TÀI LIỆU TRÊN OPAC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862330"/>
            <a:ext cx="9144000" cy="5767070"/>
            <a:chOff x="0" y="862330"/>
            <a:chExt cx="9144000" cy="57670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2330"/>
              <a:ext cx="9144000" cy="57670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346200" y="1015495"/>
              <a:ext cx="3835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vi-VN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http://</a:t>
              </a:r>
              <a:r>
                <a:rPr lang="en-US" sz="22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mainlib</a:t>
              </a:r>
              <a:r>
                <a:rPr lang="vi-VN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.vnua.edu.vn</a:t>
              </a: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Clr>
                  <a:srgbClr val="4F81BD"/>
                </a:buClr>
                <a:defRPr/>
              </a:pP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52400" y="4127861"/>
              <a:ext cx="1371600" cy="914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8260" y="4238057"/>
              <a:ext cx="13293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Loại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49" name="Straight Arrow Connector 48"/>
            <p:cNvCxnSpPr>
              <a:stCxn id="43" idx="0"/>
            </p:cNvCxnSpPr>
            <p:nvPr/>
          </p:nvCxnSpPr>
          <p:spPr>
            <a:xfrm rot="5400000" flipH="1" flipV="1">
              <a:off x="609600" y="3899261"/>
              <a:ext cx="457200" cy="1588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5153890" y="3836916"/>
              <a:ext cx="1371600" cy="914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19313" y="3933216"/>
              <a:ext cx="14391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en-US" sz="2000" b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 dạng tìm kiếm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1910865" y="3429000"/>
              <a:ext cx="762000" cy="1588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5496790" y="3494016"/>
              <a:ext cx="685800" cy="1588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1606065" y="3733800"/>
              <a:ext cx="1371600" cy="914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29860" y="3845429"/>
              <a:ext cx="15181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Tên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cần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tìm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765811" y="2487104"/>
              <a:ext cx="1371600" cy="914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89611" y="2611368"/>
              <a:ext cx="15181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Đăng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nhập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khoản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7521951" y="2071029"/>
              <a:ext cx="0" cy="416075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74"/>
            <p:cNvSpPr/>
            <p:nvPr/>
          </p:nvSpPr>
          <p:spPr>
            <a:xfrm>
              <a:off x="4191000" y="4945943"/>
              <a:ext cx="1371600" cy="914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63295" y="4933660"/>
              <a:ext cx="1329396" cy="9694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>
                  <a:srgbClr val="4F81BD"/>
                </a:buClr>
                <a:defRPr/>
              </a:pP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Cở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sở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dữ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trực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tuyến</a:t>
              </a:r>
              <a:endParaRPr lang="vi-VN" sz="19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5534895" y="5410200"/>
              <a:ext cx="1023584" cy="12900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4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 QUẢ TRA CỨU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25" y="751828"/>
            <a:ext cx="9144000" cy="5791200"/>
            <a:chOff x="9525" y="751828"/>
            <a:chExt cx="91440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751828"/>
              <a:ext cx="9144000" cy="57912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6857676" y="5761037"/>
              <a:ext cx="1105007" cy="257175"/>
            </a:xfrm>
            <a:prstGeom prst="roundRect">
              <a:avLst/>
            </a:prstGeom>
            <a:solidFill>
              <a:srgbClr val="0000CC">
                <a:alpha val="0"/>
              </a:srgbClr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747498" y="4694237"/>
              <a:ext cx="1344725" cy="762000"/>
              <a:chOff x="-1752600" y="3890267"/>
              <a:chExt cx="1371600" cy="7620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-1752600" y="3890267"/>
                <a:ext cx="1371600" cy="762000"/>
              </a:xfrm>
              <a:prstGeom prst="roundRect">
                <a:avLst/>
              </a:prstGeom>
              <a:solidFill>
                <a:srgbClr val="67C8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-1665282" y="3944381"/>
                <a:ext cx="1143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Ký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hiệu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xếp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giá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759070" y="1184560"/>
              <a:ext cx="3724" cy="63406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73270" y="1818628"/>
              <a:ext cx="1371600" cy="914400"/>
            </a:xfrm>
            <a:prstGeom prst="roundRect">
              <a:avLst/>
            </a:prstGeom>
            <a:solidFill>
              <a:srgbClr val="67C8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" y="1942453"/>
              <a:ext cx="15181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Tên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cần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tìm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406316" y="5456237"/>
              <a:ext cx="0" cy="33250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568951" y="3187700"/>
              <a:ext cx="1188924" cy="712214"/>
            </a:xfrm>
            <a:prstGeom prst="roundRect">
              <a:avLst/>
            </a:prstGeom>
            <a:solidFill>
              <a:srgbClr val="67C8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84826" y="3175000"/>
              <a:ext cx="1143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điện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tử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33" name="Straight Arrow Connector 32"/>
            <p:cNvCxnSpPr>
              <a:stCxn id="27" idx="1"/>
            </p:cNvCxnSpPr>
            <p:nvPr/>
          </p:nvCxnSpPr>
          <p:spPr>
            <a:xfrm rot="10800000" flipV="1">
              <a:off x="4987925" y="3515876"/>
              <a:ext cx="581026" cy="476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3931299" y="5788025"/>
              <a:ext cx="2307576" cy="191369"/>
            </a:xfrm>
            <a:prstGeom prst="roundRect">
              <a:avLst/>
            </a:prstGeom>
            <a:solidFill>
              <a:srgbClr val="0000CC">
                <a:alpha val="0"/>
              </a:srgbClr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85413" y="4495800"/>
              <a:ext cx="1371600" cy="872148"/>
              <a:chOff x="-2362200" y="3352800"/>
              <a:chExt cx="1371600" cy="9144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-2362200" y="3352800"/>
                <a:ext cx="1371600" cy="914400"/>
              </a:xfrm>
              <a:prstGeom prst="roundRect">
                <a:avLst/>
              </a:prstGeom>
              <a:solidFill>
                <a:srgbClr val="67C8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-2334064" y="3457136"/>
                <a:ext cx="1343464" cy="74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Nơi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lưu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giữ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tài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liệu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3" name="Straight Arrow Connector 42"/>
            <p:cNvCxnSpPr>
              <a:stCxn id="39" idx="2"/>
            </p:cNvCxnSpPr>
            <p:nvPr/>
          </p:nvCxnSpPr>
          <p:spPr>
            <a:xfrm>
              <a:off x="5071213" y="5367948"/>
              <a:ext cx="18740" cy="41909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3899549" y="3363479"/>
              <a:ext cx="1078851" cy="257175"/>
            </a:xfrm>
            <a:prstGeom prst="roundRect">
              <a:avLst/>
            </a:prstGeom>
            <a:solidFill>
              <a:srgbClr val="0000CC">
                <a:alpha val="0"/>
              </a:srgbClr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NC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568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16" y="1135746"/>
            <a:ext cx="6030167" cy="34485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 ĐĂNG NHẬP TÀI KHOẢN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1143" y="2155374"/>
            <a:ext cx="144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699999</a:t>
            </a:r>
            <a:endParaRPr lang="vi-VN" sz="1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9732" y="2383410"/>
            <a:ext cx="1448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01012006</a:t>
            </a:r>
            <a:endParaRPr lang="vi-VN" sz="16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3974465" y="2432176"/>
            <a:ext cx="1123950" cy="263406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3962400" y="2174766"/>
            <a:ext cx="1123950" cy="266700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39" y="4572000"/>
            <a:ext cx="3142658" cy="200908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047732" y="6215517"/>
            <a:ext cx="667018" cy="158710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369337" y="5533947"/>
            <a:ext cx="717013" cy="200025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724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TRANG TÀI KHOẢN CÁ NHÂN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0162" y="3307080"/>
            <a:ext cx="1298019" cy="404300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77633" y="2255520"/>
            <a:ext cx="1905000" cy="762000"/>
          </a:xfrm>
          <a:prstGeom prst="roundRect">
            <a:avLst/>
          </a:prstGeom>
          <a:solidFill>
            <a:srgbClr val="67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52868" y="228257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Kiểm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mượn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0" idx="2"/>
          </p:cNvCxnSpPr>
          <p:nvPr/>
        </p:nvCxnSpPr>
        <p:spPr>
          <a:xfrm flipH="1">
            <a:off x="1897104" y="3017520"/>
            <a:ext cx="433031" cy="32214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873301" y="2481629"/>
            <a:ext cx="1676400" cy="535893"/>
          </a:xfrm>
          <a:prstGeom prst="roundRect">
            <a:avLst/>
          </a:prstGeom>
          <a:solidFill>
            <a:srgbClr val="67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48377" y="2547766"/>
            <a:ext cx="1673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Phí phạt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39" idx="2"/>
          </p:cNvCxnSpPr>
          <p:nvPr/>
        </p:nvCxnSpPr>
        <p:spPr>
          <a:xfrm>
            <a:off x="4711503" y="3017520"/>
            <a:ext cx="12899" cy="3373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056162" y="3354900"/>
            <a:ext cx="1258094" cy="351106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24575" y="547210"/>
            <a:ext cx="4074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800" b="1" dirty="0" smtClean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 CỨU TÀI LIỆU SỐ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27" y="1295401"/>
            <a:ext cx="9123364" cy="4876800"/>
            <a:chOff x="9527" y="1488873"/>
            <a:chExt cx="9123364" cy="4683327"/>
          </a:xfrm>
        </p:grpSpPr>
        <p:grpSp>
          <p:nvGrpSpPr>
            <p:cNvPr id="68" name="Group 67"/>
            <p:cNvGrpSpPr/>
            <p:nvPr/>
          </p:nvGrpSpPr>
          <p:grpSpPr>
            <a:xfrm>
              <a:off x="7620000" y="2514600"/>
              <a:ext cx="1371600" cy="914400"/>
              <a:chOff x="-2514600" y="3200400"/>
              <a:chExt cx="1371600" cy="914400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-2514600" y="3200400"/>
                <a:ext cx="1371600" cy="914400"/>
              </a:xfrm>
              <a:prstGeom prst="roundRect">
                <a:avLst/>
              </a:prstGeom>
              <a:solidFill>
                <a:srgbClr val="67C8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2362200" y="3276600"/>
                <a:ext cx="1066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Tra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cứu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  <a:p>
                <a:pPr lvl="0"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tài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liệu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2" name="Straight Arrow Connector 71"/>
            <p:cNvCxnSpPr>
              <a:stCxn id="67" idx="2"/>
            </p:cNvCxnSpPr>
            <p:nvPr/>
          </p:nvCxnSpPr>
          <p:spPr>
            <a:xfrm rot="5400000">
              <a:off x="7848600" y="3810000"/>
              <a:ext cx="838200" cy="76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7" y="1488873"/>
              <a:ext cx="9123364" cy="4683327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/>
            <p:nvPr/>
          </p:nvCxnSpPr>
          <p:spPr>
            <a:xfrm flipH="1" flipV="1">
              <a:off x="3928600" y="3626603"/>
              <a:ext cx="1024400" cy="20393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799150" y="3728569"/>
              <a:ext cx="32343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Nhấp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truy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cập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" y="1667707"/>
              <a:ext cx="411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22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5"/>
                </a:rPr>
                <a:t>http://infolib.vnua.edu.vn</a:t>
              </a:r>
              <a:endPara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918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391180"/>
            <a:ext cx="7115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 DIỆN TRA CỨU TÀI LIỆU SỐ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772402" y="5029202"/>
            <a:ext cx="1371600" cy="914400"/>
          </a:xfrm>
          <a:prstGeom prst="roundRect">
            <a:avLst/>
          </a:prstGeom>
          <a:solidFill>
            <a:srgbClr val="67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867402" y="3581402"/>
            <a:ext cx="1371600" cy="914400"/>
            <a:chOff x="-2514600" y="3200400"/>
            <a:chExt cx="1371600" cy="914400"/>
          </a:xfrm>
        </p:grpSpPr>
        <p:sp>
          <p:nvSpPr>
            <p:cNvPr id="67" name="Rounded Rectangle 66"/>
            <p:cNvSpPr/>
            <p:nvPr/>
          </p:nvSpPr>
          <p:spPr>
            <a:xfrm>
              <a:off x="-2514600" y="3200400"/>
              <a:ext cx="1371600" cy="914400"/>
            </a:xfrm>
            <a:prstGeom prst="roundRect">
              <a:avLst/>
            </a:prstGeom>
            <a:solidFill>
              <a:srgbClr val="67C8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2362200" y="3276600"/>
              <a:ext cx="1066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cứu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710270" y="5136087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Hỗ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trực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>
            <a:stCxn id="67" idx="2"/>
          </p:cNvCxnSpPr>
          <p:nvPr/>
        </p:nvCxnSpPr>
        <p:spPr>
          <a:xfrm rot="5400000">
            <a:off x="6096002" y="4876802"/>
            <a:ext cx="8382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4" y="1371600"/>
            <a:ext cx="9144864" cy="49318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1570672"/>
            <a:ext cx="4114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vi-VN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://dlib.vnua.edu.vn/home</a:t>
            </a:r>
            <a:endParaRPr lang="en-US" sz="17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solidFill>
                <a:srgbClr val="0000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0400" y="4667675"/>
            <a:ext cx="323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khóa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1981200" y="4867730"/>
            <a:ext cx="1167059" cy="4717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NC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568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 ĐĂNG NHẬP 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 TÀI LIỆU SỐ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24" y="1492055"/>
            <a:ext cx="9198847" cy="399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77" y="4330816"/>
            <a:ext cx="3142658" cy="200908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867400" y="5979855"/>
            <a:ext cx="667018" cy="158710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6127501" y="1905000"/>
            <a:ext cx="1492499" cy="266700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063" y="2174090"/>
            <a:ext cx="1448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123456</a:t>
            </a:r>
            <a:endParaRPr lang="vi-VN" sz="16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6480810" y="2218205"/>
            <a:ext cx="1123950" cy="263406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NC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568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altLang="en-US" sz="2400" b="1" dirty="0" smtClean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 CỨU CƠ SỞ DỮ LIỆU TRỰC TUYẾN</a:t>
            </a:r>
            <a:endParaRPr lang="vi-VN" altLang="en-US" sz="24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914400"/>
            <a:ext cx="9118600" cy="5689600"/>
          </a:xfrm>
          <a:prstGeom prst="rect">
            <a:avLst/>
          </a:prstGeom>
        </p:spPr>
      </p:pic>
      <p:sp>
        <p:nvSpPr>
          <p:cNvPr id="8" name="Rounded Rectangle 30">
            <a:extLst>
              <a:ext uri="{FF2B5EF4-FFF2-40B4-BE49-F238E27FC236}">
                <a16:creationId xmlns="" xmlns:a16="http://schemas.microsoft.com/office/drawing/2014/main" id="{1E742C68-5B7B-49DF-9089-9521152304BA}"/>
              </a:ext>
            </a:extLst>
          </p:cNvPr>
          <p:cNvSpPr/>
          <p:nvPr/>
        </p:nvSpPr>
        <p:spPr>
          <a:xfrm>
            <a:off x="2438400" y="3505200"/>
            <a:ext cx="1981200" cy="238714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37100" y="3266315"/>
            <a:ext cx="3234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endParaRPr lang="vi-VN" sz="2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>
            <a:off x="4419600" y="3505200"/>
            <a:ext cx="481260" cy="11935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CƠ SỞ DỮ LIỆU TRỰC TUYẾN</a:t>
            </a:r>
            <a:endParaRPr lang="vi-VN" altLang="en-US" sz="24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96972"/>
              </p:ext>
            </p:extLst>
          </p:nvPr>
        </p:nvGraphicFramePr>
        <p:xfrm>
          <a:off x="11108" y="623890"/>
          <a:ext cx="9132892" cy="609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1697749712"/>
                    </a:ext>
                  </a:extLst>
                </a:gridCol>
                <a:gridCol w="2813846">
                  <a:extLst>
                    <a:ext uri="{9D8B030D-6E8A-4147-A177-3AD203B41FA5}">
                      <a16:colId xmlns="" xmlns:a16="http://schemas.microsoft.com/office/drawing/2014/main" val="2878494042"/>
                    </a:ext>
                  </a:extLst>
                </a:gridCol>
                <a:gridCol w="1834354">
                  <a:extLst>
                    <a:ext uri="{9D8B030D-6E8A-4147-A177-3AD203B41FA5}">
                      <a16:colId xmlns="" xmlns:a16="http://schemas.microsoft.com/office/drawing/2014/main" val="994171040"/>
                    </a:ext>
                  </a:extLst>
                </a:gridCol>
                <a:gridCol w="2732092">
                  <a:extLst>
                    <a:ext uri="{9D8B030D-6E8A-4147-A177-3AD203B41FA5}">
                      <a16:colId xmlns="" xmlns:a16="http://schemas.microsoft.com/office/drawing/2014/main" val="2069423109"/>
                    </a:ext>
                  </a:extLst>
                </a:gridCol>
              </a:tblGrid>
              <a:tr h="4625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CSDL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</a:rPr>
                        <a:t>Tạp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</a:rPr>
                        <a:t>chí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Springer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CSDL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VLEBOOK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1800193"/>
                  </a:ext>
                </a:extLst>
              </a:tr>
              <a:tr h="6566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ACSin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Focus Inaugural Collection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tạp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chí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khoa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học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Việt</a:t>
                      </a:r>
                      <a:r>
                        <a:rPr lang="en-US" sz="1600" b="1" baseline="0" dirty="0" smtClean="0"/>
                        <a:t> Nam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8272785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CABI</a:t>
                      </a:r>
                      <a:r>
                        <a:rPr lang="en-US" sz="1600" b="1" baseline="0" dirty="0" smtClean="0"/>
                        <a:t> Case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IGI Global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181250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Tạp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chí</a:t>
                      </a:r>
                      <a:r>
                        <a:rPr lang="en-US" sz="1600" b="1" baseline="0" dirty="0" smtClean="0"/>
                        <a:t> Oxford Journal Life Science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Nguồn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tài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nguyên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thông</a:t>
                      </a:r>
                      <a:r>
                        <a:rPr lang="en-US" sz="1600" b="1" baseline="0" dirty="0" smtClean="0"/>
                        <a:t> tin </a:t>
                      </a:r>
                      <a:r>
                        <a:rPr lang="en-US" sz="1600" b="1" baseline="0" dirty="0" err="1" smtClean="0"/>
                        <a:t>từ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Dự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án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Bỉ</a:t>
                      </a:r>
                      <a:r>
                        <a:rPr lang="en-US" sz="1600" b="1" baseline="0" dirty="0" smtClean="0"/>
                        <a:t> (CUD)</a:t>
                      </a: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453544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ProQuest</a:t>
                      </a:r>
                      <a:r>
                        <a:rPr lang="en-US" sz="1600" b="1" baseline="0" dirty="0" smtClean="0"/>
                        <a:t> central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CSDL Research4life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2570677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KH&amp;CN </a:t>
                      </a:r>
                      <a:r>
                        <a:rPr lang="en-US" sz="1600" b="1" dirty="0" err="1" smtClean="0"/>
                        <a:t>Việt</a:t>
                      </a:r>
                      <a:r>
                        <a:rPr lang="en-US" sz="1600" b="1" baseline="0" dirty="0" smtClean="0"/>
                        <a:t> Nam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Oxford</a:t>
                      </a:r>
                      <a:r>
                        <a:rPr lang="en-US" sz="1600" b="1" baseline="0" dirty="0" smtClean="0"/>
                        <a:t> University Press (OUP)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5717419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sách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điện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tử</a:t>
                      </a:r>
                      <a:r>
                        <a:rPr lang="en-US" sz="1600" b="1" baseline="0" dirty="0" smtClean="0"/>
                        <a:t> CABI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TV </a:t>
                      </a:r>
                      <a:r>
                        <a:rPr lang="en-US" sz="1600" b="1" dirty="0" err="1" smtClean="0"/>
                        <a:t>số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ĐH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Bách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Khoa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Hà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Nội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137240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</a:t>
                      </a:r>
                      <a:r>
                        <a:rPr lang="en-US" sz="1600" b="1" dirty="0" err="1" smtClean="0"/>
                        <a:t>Ebsco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ebooks</a:t>
                      </a:r>
                      <a:r>
                        <a:rPr lang="en-US" sz="1600" b="1" baseline="0" dirty="0" smtClean="0"/>
                        <a:t> Academic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TV </a:t>
                      </a:r>
                      <a:r>
                        <a:rPr lang="en-US" sz="1600" b="1" dirty="0" err="1" smtClean="0"/>
                        <a:t>số</a:t>
                      </a:r>
                      <a:r>
                        <a:rPr lang="en-US" sz="1600" b="1" baseline="0" dirty="0" smtClean="0"/>
                        <a:t> ĐH </a:t>
                      </a:r>
                      <a:r>
                        <a:rPr lang="en-US" sz="1600" b="1" baseline="0" dirty="0" err="1" smtClean="0"/>
                        <a:t>Lâm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nghiệp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379706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IG Publishing </a:t>
                      </a:r>
                      <a:r>
                        <a:rPr lang="en-US" sz="1600" b="1" dirty="0" err="1" smtClean="0"/>
                        <a:t>ebooks</a:t>
                      </a:r>
                      <a:r>
                        <a:rPr lang="en-US" sz="1600" b="1" dirty="0" smtClean="0"/>
                        <a:t> Collection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TV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điện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tử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dùng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chung</a:t>
                      </a:r>
                      <a:r>
                        <a:rPr lang="en-US" sz="1600" b="1" baseline="0" dirty="0" smtClean="0"/>
                        <a:t> VNEUS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9634425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</a:t>
                      </a:r>
                      <a:r>
                        <a:rPr lang="en-US" sz="1600" b="1" baseline="0" dirty="0" smtClean="0"/>
                        <a:t> SAGE e-Journals Collection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OPEN</a:t>
                      </a:r>
                      <a:r>
                        <a:rPr lang="en-US" sz="1600" b="1" baseline="0" dirty="0" smtClean="0"/>
                        <a:t> ACCESS DOAJ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6903871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CSDL CABI Journal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ANMOL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1647004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Emerald e-</a:t>
                      </a:r>
                      <a:r>
                        <a:rPr lang="en-US" sz="1600" b="1" baseline="0" dirty="0" err="1" smtClean="0"/>
                        <a:t>Jounals</a:t>
                      </a:r>
                      <a:r>
                        <a:rPr lang="en-US" sz="1600" b="1" baseline="0" dirty="0" smtClean="0"/>
                        <a:t> Collection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CSDL Science direct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595190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" y="1154606"/>
            <a:ext cx="1768356" cy="501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45340"/>
            <a:ext cx="1069982" cy="434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13" y="2234123"/>
            <a:ext cx="825616" cy="546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1" y="2822675"/>
            <a:ext cx="895110" cy="422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250184"/>
            <a:ext cx="464820" cy="448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7" y="3730117"/>
            <a:ext cx="1652362" cy="4250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5" y="4155146"/>
            <a:ext cx="1626696" cy="471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276" y="4624402"/>
            <a:ext cx="1219990" cy="566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13" y="5222690"/>
            <a:ext cx="1741583" cy="529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234" y="5803075"/>
            <a:ext cx="895324" cy="4451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191" y="6271444"/>
            <a:ext cx="1114591" cy="441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7275" y="1131445"/>
            <a:ext cx="1261408" cy="532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6448" y="1748790"/>
            <a:ext cx="1825011" cy="413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8454" y="2798894"/>
            <a:ext cx="1319049" cy="4461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4713" y="2247336"/>
            <a:ext cx="666532" cy="532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9679" y="3281590"/>
            <a:ext cx="1369004" cy="4629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2679" y="3722829"/>
            <a:ext cx="458982" cy="4409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10293" y="4192542"/>
            <a:ext cx="481270" cy="4206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9134" y="4712368"/>
            <a:ext cx="490627" cy="4433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22274" y="5317958"/>
            <a:ext cx="1702326" cy="3759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1490" y="5818468"/>
            <a:ext cx="915396" cy="4489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43758" y="6310979"/>
            <a:ext cx="1550362" cy="3875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15" y="682545"/>
            <a:ext cx="1665466" cy="3695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92091" y="637639"/>
            <a:ext cx="954795" cy="4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673100" y="942536"/>
            <a:ext cx="7924244" cy="4762826"/>
            <a:chOff x="673100" y="942536"/>
            <a:chExt cx="7924244" cy="4762826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743940" y="942536"/>
              <a:ext cx="3853016" cy="22098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HƯỚNG DẪN </a:t>
              </a: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 CỨU, </a:t>
              </a: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TÌM KIẾM TÀI LIỆU 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5800" y="3434860"/>
              <a:ext cx="3853016" cy="2261461"/>
            </a:xfrm>
            <a:prstGeom prst="roundRect">
              <a:avLst/>
            </a:prstGeom>
            <a:solidFill>
              <a:srgbClr val="85CD8E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LÝ VI PHẠM 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MỘT SỐ LƯU Ý 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 BIẾT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73100" y="968916"/>
              <a:ext cx="3853016" cy="219622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DẠNG, </a:t>
              </a: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</a:t>
              </a:r>
            </a:p>
            <a:p>
              <a:pPr algn="ctr" eaLnBrk="1" hangingPunct="1"/>
              <a:r>
                <a:rPr lang="en-US" sz="2400" b="1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 TRÍ TÀI LIỆU 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FF00"/>
                </a:solidFill>
                <a:latin typeface=".Vn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744328" y="3429000"/>
              <a:ext cx="3853016" cy="2276362"/>
            </a:xfrm>
            <a:prstGeom prst="roundRect">
              <a:avLst/>
            </a:prstGeom>
            <a:solidFill>
              <a:srgbClr val="FF66CC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HƯỚNG DẪN 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SỬ DỤNG </a:t>
              </a:r>
            </a:p>
            <a:p>
              <a:pPr algn="ctr"/>
              <a:r>
                <a:rPr lang="en-US" sz="2400" b="1" dirty="0">
                  <a:solidFill>
                    <a:srgbClr val="660033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THIẾT BỊ HỖ TRỢ</a:t>
              </a:r>
            </a:p>
            <a:p>
              <a:pPr algn="ctr"/>
              <a:endParaRPr lang="en-US" sz="2400" b="1" dirty="0">
                <a:solidFill>
                  <a:srgbClr val="00FF00"/>
                </a:solidFill>
                <a:latin typeface=".VnArial" pitchFamily="34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FF00"/>
                </a:solidFill>
                <a:latin typeface=".Vn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90796" y="2346377"/>
              <a:ext cx="2109904" cy="188272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NỘI DUNG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 TẮC SẮP XẾP TÀI LIỆU</a:t>
            </a:r>
            <a:endParaRPr lang="vi-VN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2600" y="1224412"/>
            <a:ext cx="7957003" cy="5076825"/>
            <a:chOff x="482598" y="1224410"/>
            <a:chExt cx="7957003" cy="5076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4064" y="1224410"/>
              <a:ext cx="7475537" cy="507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849643" y="3465840"/>
              <a:ext cx="3187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3 </a:t>
              </a:r>
              <a:r>
                <a:rPr lang="en-US" sz="28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yếu</a:t>
              </a:r>
              <a:r>
                <a:rPr lang="en-US" sz="28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tố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3136" y="1758460"/>
              <a:ext cx="510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KHPL - Theo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lĩnh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vực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/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chủ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đề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phân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loại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</a:p>
            <a:p>
              <a:pPr marL="457200" indent="-457200" algn="ctr"/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000 → 999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1272" y="3318804"/>
              <a:ext cx="510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KHTG - Theo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tên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tác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giả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/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tên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en-US" sz="22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marL="457200" indent="-457200" algn="ctr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Sắp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xếp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chữ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(A → Z)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9336" y="4950652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vi-VN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NXB</a:t>
              </a:r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- Theo </a:t>
              </a:r>
              <a:r>
                <a:rPr lang="vi-VN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 xuất bản</a:t>
              </a:r>
              <a:endParaRPr lang="en-US" sz="22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marL="457200" indent="-457200" algn="ctr"/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trước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→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sau</a:t>
              </a:r>
              <a:endParaRPr lang="vi-VN" sz="22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 XẾP THEO LĨNH VỰC/CHỦ ĐỀ</a:t>
            </a:r>
            <a:b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-KHPL-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17602" y="1549400"/>
            <a:ext cx="7342187" cy="4724400"/>
            <a:chOff x="1295400" y="1574800"/>
            <a:chExt cx="7342187" cy="4724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574800"/>
              <a:ext cx="7342187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1549400" y="2159000"/>
              <a:ext cx="14478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000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Máy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thông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tin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14700" y="2209105"/>
              <a:ext cx="144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Triết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tâm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lý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5400" y="2209800"/>
              <a:ext cx="144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Tôn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giáo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23100" y="2232104"/>
              <a:ext cx="1219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Khoa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xã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hội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25600" y="4731603"/>
              <a:ext cx="144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400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Ngôn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ngữ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1400" y="4673600"/>
              <a:ext cx="1219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500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Khoa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nhiên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toán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học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05400" y="4800600"/>
              <a:ext cx="14478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…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73900" y="4683204"/>
              <a:ext cx="1219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900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Lịch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sử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địa</a:t>
              </a: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lý</a:t>
              </a:r>
              <a:endParaRPr lang="vi-VN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27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 XẾP CHI TẾT THEO PHÂN LOẠI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1219200"/>
            <a:ext cx="9163928" cy="4876800"/>
            <a:chOff x="0" y="1219200"/>
            <a:chExt cx="9163928" cy="4876800"/>
          </a:xfrm>
        </p:grpSpPr>
        <p:grpSp>
          <p:nvGrpSpPr>
            <p:cNvPr id="27" name="Group 26"/>
            <p:cNvGrpSpPr/>
            <p:nvPr/>
          </p:nvGrpSpPr>
          <p:grpSpPr>
            <a:xfrm>
              <a:off x="457200" y="1752600"/>
              <a:ext cx="8229600" cy="4343400"/>
              <a:chOff x="304800" y="1752600"/>
              <a:chExt cx="8610600" cy="43434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1752600"/>
                <a:ext cx="8610600" cy="434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rot="16200000" flipH="1">
                <a:off x="6493338" y="5307963"/>
                <a:ext cx="144462" cy="44137"/>
              </a:xfrm>
              <a:prstGeom prst="straightConnector1">
                <a:avLst/>
              </a:prstGeom>
              <a:ln w="38100" cmpd="sng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2971800" y="4686300"/>
              <a:ext cx="3048000" cy="990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600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Công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</a:t>
              </a:r>
              <a:r>
                <a:rPr lang="en-US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ệ</a:t>
              </a:r>
              <a:endPara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57200" y="4876800"/>
              <a:ext cx="1905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630</a:t>
              </a: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1447800" y="3200400"/>
              <a:ext cx="1905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636</a:t>
              </a: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1905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23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636.089</a:t>
              </a: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3524250" y="2400300"/>
              <a:ext cx="1905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23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636.08</a:t>
              </a: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743700" y="4876800"/>
              <a:ext cx="1905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accent1"/>
                </a:buClr>
              </a:pPr>
              <a:r>
                <a:rPr lang="en-US" sz="23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636.089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23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691</a:t>
              </a:r>
            </a:p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endParaRPr lang="en-US" sz="23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6400" y="2362200"/>
              <a:ext cx="13324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Chăn nuôi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3556337"/>
              <a:ext cx="1676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Nông nghiệp và các CN liên quan                   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1219200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Chủ đề chuyên biệt về Chăn nuôi súc vật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10664" y="2159578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 học về thú y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lvl="0" algn="ctr">
                <a:buClr>
                  <a:schemeClr val="accent1"/>
                </a:buClr>
              </a:pP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 thuốc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thú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</a:t>
              </a:r>
              <a:endParaRPr lang="vi-VN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39928" y="3826416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về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virut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thú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 XẾP THEO TÊN TÁC GIẢ/TÊN TÀI LIỆU</a:t>
            </a:r>
            <a:b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-KHTG-</a:t>
            </a:r>
            <a:endParaRPr lang="en-US" altLang="en-US" sz="2800" b="1" dirty="0">
              <a:solidFill>
                <a:srgbClr val="66003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1447800"/>
            <a:ext cx="7696200" cy="4724400"/>
            <a:chOff x="914400" y="1447800"/>
            <a:chExt cx="7696200" cy="4724400"/>
          </a:xfrm>
        </p:grpSpPr>
        <p:grpSp>
          <p:nvGrpSpPr>
            <p:cNvPr id="11" name="Group 10"/>
            <p:cNvGrpSpPr/>
            <p:nvPr/>
          </p:nvGrpSpPr>
          <p:grpSpPr>
            <a:xfrm>
              <a:off x="914400" y="1447800"/>
              <a:ext cx="7696200" cy="3758863"/>
              <a:chOff x="914400" y="1600200"/>
              <a:chExt cx="7696200" cy="3758863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00200" y="1600200"/>
                <a:ext cx="190500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914400" y="4343400"/>
                <a:ext cx="342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*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Tài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liệu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từ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1 → 3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tác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Lấy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tên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tác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</a:t>
                </a:r>
                <a:endPara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Nguyễn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Nhật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Ánh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→ NGA</a:t>
                </a:r>
                <a:endParaRPr lang="vi-VN" sz="20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181600" y="4343400"/>
                <a:ext cx="342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*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Từ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4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tác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trở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lên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hoặc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tác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tập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thể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Lấy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tên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sách</a:t>
                </a:r>
                <a:endPara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2000" b="1" dirty="0" err="1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Bụi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phấn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→ BUI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5000" y="1600200"/>
                <a:ext cx="190500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914400" y="5156537"/>
              <a:ext cx="746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Cùng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nhóm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chủ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đề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KHPL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giống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nhau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):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sắp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xếp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trật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chữ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330 BUI → 330 NGA</a:t>
              </a:r>
              <a:endParaRPr lang="vi-VN" sz="20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 XẾP THEO NĂM XUẤT BẢN</a:t>
            </a:r>
            <a:b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-NXB-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9600" y="1447800"/>
            <a:ext cx="7772400" cy="4191000"/>
            <a:chOff x="609600" y="1676400"/>
            <a:chExt cx="7772400" cy="4191000"/>
          </a:xfrm>
        </p:grpSpPr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6812" y="1676400"/>
              <a:ext cx="7062788" cy="35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609600" y="5036403"/>
              <a:ext cx="7772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2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cùng KHPL và KH</a:t>
              </a:r>
              <a:r>
                <a:rPr 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TG: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</a:t>
              </a:r>
              <a:r>
                <a:rPr lang="vi-VN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ắp xếp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xuất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trước</a:t>
              </a:r>
              <a:r>
                <a:rPr lang="vi-VN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sau</a:t>
              </a:r>
              <a:endParaRPr lang="vi-VN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2895600"/>
              <a:ext cx="13324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330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BUI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2019</a:t>
              </a:r>
              <a:endParaRPr lang="vi-VN" sz="28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58256" y="2895600"/>
              <a:ext cx="13324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330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BUI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2017</a:t>
              </a:r>
              <a:endParaRPr lang="vi-VN" sz="28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7156" y="2882205"/>
              <a:ext cx="13324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330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NGA</a:t>
              </a:r>
            </a:p>
            <a:p>
              <a:pPr lvl="0" algn="ctr">
                <a:buClr>
                  <a:schemeClr val="accent1"/>
                </a:buClr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2019</a:t>
              </a:r>
              <a:endParaRPr lang="vi-VN" sz="28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" y="4"/>
            <a:ext cx="9123363" cy="68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 TẮC SẮP XẾP THEO KÝ HIỆU XẾP GIÁ</a:t>
            </a:r>
            <a:b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-KHXG-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103807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KHXG =</a:t>
            </a:r>
            <a:r>
              <a:rPr lang="vi-VN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KHPL 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</a:t>
            </a:r>
            <a:r>
              <a:rPr lang="vi-VN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KH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TG + NXB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C2E883-0F50-4243-9E23-D8F852F8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40095" y="2815375"/>
            <a:ext cx="4900315" cy="2601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F6FAB98-4CC0-459B-B4B7-DFDD63CAC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920" y="1685544"/>
            <a:ext cx="6264556" cy="4900315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4922" y="2165352"/>
            <a:ext cx="2009930" cy="7012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→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CB8D2E6-DA7B-466F-8602-E7339F98019B}"/>
              </a:ext>
            </a:extLst>
          </p:cNvPr>
          <p:cNvGrpSpPr/>
          <p:nvPr/>
        </p:nvGrpSpPr>
        <p:grpSpPr>
          <a:xfrm>
            <a:off x="896486" y="3494213"/>
            <a:ext cx="990601" cy="1432830"/>
            <a:chOff x="-2458709" y="1157165"/>
            <a:chExt cx="990601" cy="1432830"/>
          </a:xfrm>
        </p:grpSpPr>
        <p:sp>
          <p:nvSpPr>
            <p:cNvPr id="19" name="Rectangle 3">
              <a:extLst>
                <a:ext uri="{FF2B5EF4-FFF2-40B4-BE49-F238E27FC236}">
                  <a16:creationId xmlns="" xmlns:a16="http://schemas.microsoft.com/office/drawing/2014/main" id="{FD2E0DB7-D643-42E1-A479-2A4DF4EEE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8709" y="1157165"/>
              <a:ext cx="990601" cy="143283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endParaRPr lang="en-US" sz="16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just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EC598827-1D57-4A8A-A448-CE9E3E9AB9F8}"/>
                </a:ext>
              </a:extLst>
            </p:cNvPr>
            <p:cNvCxnSpPr>
              <a:cxnSpLocks/>
            </p:cNvCxnSpPr>
            <p:nvPr/>
          </p:nvCxnSpPr>
          <p:spPr>
            <a:xfrm>
              <a:off x="-2057171" y="1637049"/>
              <a:ext cx="0" cy="391323"/>
            </a:xfrm>
            <a:prstGeom prst="straightConnector1">
              <a:avLst/>
            </a:prstGeom>
            <a:ln w="25400" cmpd="sng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A0E7EEFB-F4AB-4445-A5FE-9BF4D935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96" y="5470980"/>
            <a:ext cx="2009930" cy="7012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→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28804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1447800" y="1691898"/>
            <a:ext cx="6324600" cy="3261102"/>
          </a:xfrm>
          <a:prstGeom prst="roundRect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HƯỚNG DẪN SỬ DỤNG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 BỊ HỖ TRỢ</a:t>
            </a:r>
          </a:p>
          <a:p>
            <a:pPr algn="ctr"/>
            <a:endParaRPr lang="en-US" sz="40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vi-VN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HIẾT BỊ TỰ MƯỢN TRẢ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05000" y="1542144"/>
            <a:ext cx="6310086" cy="4886792"/>
            <a:chOff x="1905000" y="1542144"/>
            <a:chExt cx="6310086" cy="4886792"/>
          </a:xfrm>
        </p:grpSpPr>
        <p:sp>
          <p:nvSpPr>
            <p:cNvPr id="26" name="Oval 25"/>
            <p:cNvSpPr/>
            <p:nvPr/>
          </p:nvSpPr>
          <p:spPr>
            <a:xfrm>
              <a:off x="4572000" y="3733800"/>
              <a:ext cx="2667000" cy="2514600"/>
            </a:xfrm>
            <a:prstGeom prst="ellipse">
              <a:avLst/>
            </a:prstGeom>
            <a:solidFill>
              <a:srgbClr val="FEB0C6"/>
            </a:solidFill>
            <a:ln>
              <a:solidFill>
                <a:srgbClr val="FEB0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05000" y="4267200"/>
              <a:ext cx="2286000" cy="2133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4842804" y="4274500"/>
              <a:ext cx="2133600" cy="2154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Dụng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đầu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ngón tay chạm vào màn hình cảm ứng và làm theo hướng dẫn dán cạnh 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/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thiết bị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929086" y="1542144"/>
              <a:ext cx="2286000" cy="2133600"/>
            </a:xfrm>
            <a:prstGeom prst="ellipse">
              <a:avLst/>
            </a:prstGeom>
            <a:solidFill>
              <a:srgbClr val="FFFF93"/>
            </a:solidFill>
            <a:ln>
              <a:solidFill>
                <a:srgbClr val="FFF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6077856" y="2039256"/>
              <a:ext cx="1952172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ử dụng máy để tự mượn/trả tài liệu mà không cần qua cán bộ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2133600" y="4724400"/>
              <a:ext cx="1952172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hông dùng vật nhọn làm xước máy, không làm đổ nước lên máy</a:t>
              </a:r>
              <a:endParaRPr lang="en-US" sz="20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544" y="1447800"/>
            <a:ext cx="3505200" cy="272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vi-VN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HIẾT BỊ TRA CỨU CẢM ỨNG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1371600"/>
            <a:ext cx="3352800" cy="4926758"/>
            <a:chOff x="304800" y="1371600"/>
            <a:chExt cx="3428999" cy="4926758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1371600"/>
              <a:ext cx="3428999" cy="4926758"/>
              <a:chOff x="228600" y="1418762"/>
              <a:chExt cx="3428999" cy="492675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-520279" y="2167641"/>
                <a:ext cx="4926758" cy="342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4114" y="2012968"/>
                <a:ext cx="471714" cy="464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7827" y="3619419"/>
                <a:ext cx="522515" cy="523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456" y="5257800"/>
                <a:ext cx="457200" cy="46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1342242" y="4770033"/>
              <a:ext cx="1447800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</a:t>
              </a:r>
              <a:r>
                <a:rPr lang="vi-VN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hông dùng vật nhọn làm xước máy, không làm đổ nước lên máy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1422402" y="1774368"/>
              <a:ext cx="136434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Giao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diện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r"/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cứu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algn="r"/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mở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sẵn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1429002" y="3131460"/>
              <a:ext cx="1364340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Đánh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khóa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cần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tìm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bàn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phím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ảo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màn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5" y="1905000"/>
            <a:ext cx="5632816" cy="371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28804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1600200" y="1600200"/>
            <a:ext cx="5715000" cy="3429000"/>
          </a:xfrm>
          <a:prstGeom prst="roundRect">
            <a:avLst/>
          </a:prstGeom>
          <a:solidFill>
            <a:srgbClr val="85CD8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  <a:p>
            <a:pPr algn="ctr"/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VI PHẠM</a:t>
            </a:r>
          </a:p>
          <a:p>
            <a:pPr algn="ctr"/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SỐ LƯU Ý </a:t>
            </a:r>
          </a:p>
          <a:p>
            <a:pPr algn="ctr"/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1219200" y="1600200"/>
            <a:ext cx="6705600" cy="3657600"/>
          </a:xfrm>
          <a:prstGeom prst="roundRect">
            <a:avLst/>
          </a:prstGeom>
          <a:solidFill>
            <a:srgbClr val="8EB4E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 eaLnBrk="1" hangingPunct="1"/>
            <a:r>
              <a:rPr 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DẠNG,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TÀI LIỆU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FF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NHẮC NHỞ</a:t>
            </a:r>
            <a:endParaRPr lang="en-US" sz="2800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733800" y="573312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thuốc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581400" y="60960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 </a:t>
            </a:r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sách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72884" y="976086"/>
            <a:ext cx="7380516" cy="5257800"/>
            <a:chOff x="772884" y="976086"/>
            <a:chExt cx="7380516" cy="525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772884" y="976086"/>
              <a:ext cx="7380516" cy="5257800"/>
              <a:chOff x="772884" y="1066800"/>
              <a:chExt cx="7380516" cy="52578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2884" y="1066800"/>
                <a:ext cx="7380516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38086" y="2275116"/>
                <a:ext cx="1604962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71686" y="1324428"/>
                <a:ext cx="1408341" cy="1287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97085" y="4738962"/>
                <a:ext cx="1371600" cy="1312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791201" y="2332038"/>
                <a:ext cx="1676400" cy="1035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5" name="Picture 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985329" y="3938814"/>
                <a:ext cx="1376475" cy="128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752600" y="3962400"/>
                <a:ext cx="15240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3714674" y="3291114"/>
              <a:ext cx="17572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chemeClr val="accent1"/>
                </a:buClr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8" name="Rectangle 2"/>
            <p:cNvSpPr txBox="1">
              <a:spLocks noChangeArrowheads="1"/>
            </p:cNvSpPr>
            <p:nvPr/>
          </p:nvSpPr>
          <p:spPr bwMode="auto">
            <a:xfrm>
              <a:off x="1621974" y="1433286"/>
              <a:ext cx="1676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Ăn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quà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vặt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"/>
            <p:cNvSpPr txBox="1">
              <a:spLocks noChangeArrowheads="1"/>
            </p:cNvSpPr>
            <p:nvPr/>
          </p:nvSpPr>
          <p:spPr bwMode="auto">
            <a:xfrm>
              <a:off x="5693232" y="1447800"/>
              <a:ext cx="2133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Nói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chuyện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to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"/>
            <p:cNvSpPr txBox="1">
              <a:spLocks noChangeArrowheads="1"/>
            </p:cNvSpPr>
            <p:nvPr/>
          </p:nvSpPr>
          <p:spPr bwMode="auto">
            <a:xfrm>
              <a:off x="5613402" y="5134428"/>
              <a:ext cx="2133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/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trả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hộ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2"/>
            <p:cNvSpPr txBox="1">
              <a:spLocks noChangeArrowheads="1"/>
            </p:cNvSpPr>
            <p:nvPr/>
          </p:nvSpPr>
          <p:spPr bwMode="auto">
            <a:xfrm>
              <a:off x="1259118" y="5123544"/>
              <a:ext cx="2133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Xáo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trộn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2446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MÁY TÍNH</a:t>
            </a: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nghiên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thác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tin-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b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đăng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ký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,…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0" y="1295402"/>
            <a:ext cx="5943600" cy="5038917"/>
            <a:chOff x="1524000" y="1295400"/>
            <a:chExt cx="5943600" cy="50389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1295400"/>
              <a:ext cx="5943600" cy="503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01432" y="3187701"/>
              <a:ext cx="1249228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429000" y="1765300"/>
              <a:ext cx="1981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xem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phim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5105400" y="2895600"/>
              <a:ext cx="1981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nghe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nhạc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739900" y="2971800"/>
              <a:ext cx="1981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chơi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game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2501900" y="4457700"/>
              <a:ext cx="1803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</a:t>
              </a:r>
              <a:r>
                <a:rPr lang="vi-VN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ử dụng máy tính quá lâu khi có người đang đợi</a:t>
              </a: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622800" y="4196472"/>
              <a:ext cx="18161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 algn="ctr"/>
              <a:r>
                <a:rPr lang="en-US" sz="1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lvl="0" algn="ctr"/>
              <a:r>
                <a:rPr lang="en-US" sz="1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ý </a:t>
              </a:r>
              <a:r>
                <a:rPr lang="vi-VN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điều chỉnh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1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thay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vi-VN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tháo gỡ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</a:t>
              </a:r>
              <a:r>
                <a:rPr lang="vi-VN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mang đi các vật dụng, trang thiết bị</a:t>
              </a:r>
              <a:r>
                <a:rPr lang="en-US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…</a:t>
              </a:r>
              <a:r>
                <a:rPr lang="vi-VN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trong</a:t>
              </a:r>
              <a:endParaRPr lang="en-US" sz="14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lvl="0" algn="ctr"/>
              <a:r>
                <a:rPr lang="vi-VN" sz="1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phòng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CẢNH CÁO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2" y="1457324"/>
            <a:ext cx="8305799" cy="4752976"/>
            <a:chOff x="457200" y="1495424"/>
            <a:chExt cx="8305799" cy="47529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495424"/>
              <a:ext cx="8305799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35000" y="1676400"/>
              <a:ext cx="2286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/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Tái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phạm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khi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đã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bị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nhắc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nhở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lần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2</a:t>
              </a:r>
            </a:p>
            <a:p>
              <a:pPr lvl="0"/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Không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chìa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khóa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tủ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lý</a:t>
              </a:r>
              <a:endParaRPr lang="en-US" sz="22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lvl="0"/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sách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hộ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người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khác</a:t>
              </a:r>
              <a:endParaRPr lang="en-US" sz="22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1092200" y="5626100"/>
              <a:ext cx="1676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30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ngày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3479800" y="1739900"/>
              <a:ext cx="22860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/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thẻ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người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khác</a:t>
              </a:r>
              <a:endParaRPr lang="en-US" sz="2200" b="1" dirty="0">
                <a:solidFill>
                  <a:srgbClr val="3596A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lvl="0"/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Cho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người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khác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sz="22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thẻ</a:t>
              </a:r>
              <a:endParaRPr lang="en-US" sz="2200" b="1" dirty="0">
                <a:solidFill>
                  <a:srgbClr val="3596A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2286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/>
              <a:r>
                <a:rPr lang="en-US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vi-VN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Mang tài liệu trái phép ra ngoài, tráo đổi tài liệu, làm hư hại tài liệu</a:t>
              </a:r>
            </a:p>
            <a:p>
              <a:pPr lvl="0"/>
              <a:r>
                <a:rPr lang="en-US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</a:t>
              </a:r>
              <a:r>
                <a:rPr lang="vi-VN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Cố tình sử dụng thẻ người khác</a:t>
              </a:r>
            </a:p>
            <a:p>
              <a:pPr lvl="0"/>
              <a:r>
                <a:rPr lang="en-US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vi-VN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 biên bản và đề nghị xử lý kỷ luật</a:t>
              </a:r>
            </a:p>
            <a:p>
              <a:pPr lvl="0"/>
              <a:r>
                <a:rPr lang="vi-VN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* </a:t>
              </a:r>
              <a:r>
                <a:rPr lang="vi-VN" sz="19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Tái phạm khi đã bị khóa thẻ 1 lần  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4013200" y="5638800"/>
              <a:ext cx="1676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60 </a:t>
              </a:r>
              <a:r>
                <a:rPr lang="en-US" sz="2400" b="1" dirty="0" err="1">
                  <a:solidFill>
                    <a:srgbClr val="3596A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ngày</a:t>
              </a:r>
              <a:endParaRPr lang="en-US" sz="2400" b="1" dirty="0">
                <a:solidFill>
                  <a:srgbClr val="3596A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1676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12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tháng</a:t>
              </a:r>
              <a:endParaRPr lang="en-US" sz="24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774700" y="1524000"/>
            <a:ext cx="7620000" cy="4648200"/>
            <a:chOff x="609600" y="1524000"/>
            <a:chExt cx="7620000" cy="464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043128" y="1524000"/>
              <a:ext cx="4662472" cy="4390843"/>
              <a:chOff x="2424128" y="1957206"/>
              <a:chExt cx="4040260" cy="3957637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6058469">
                <a:off x="2465439" y="1915895"/>
                <a:ext cx="3957637" cy="4040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51427" y="3616870"/>
                <a:ext cx="649173" cy="559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213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Làm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rách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viết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vẽ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1-10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trang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4724400" y="4876800"/>
              <a:ext cx="350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Làm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mất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(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&gt;10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 rot="19500479">
              <a:off x="4105490" y="1879804"/>
              <a:ext cx="163799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50%-150%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 rot="2863355">
              <a:off x="5249941" y="3994105"/>
              <a:ext cx="163799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200%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350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Làm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mất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(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2-10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 rot="19500479">
              <a:off x="2987890" y="4787696"/>
              <a:ext cx="163799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300%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50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</a:t>
              </a:r>
              <a:r>
                <a:rPr lang="vi-VN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àm mất (tài liệu còn 1 bản, không bán ngoài thị trường)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 rot="3071542">
              <a:off x="1986046" y="2577896"/>
              <a:ext cx="163799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500%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PHẠT TIỀN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PHẠT TIỀN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3838" y="1473200"/>
            <a:ext cx="9529762" cy="4318000"/>
            <a:chOff x="223838" y="1854200"/>
            <a:chExt cx="9529762" cy="431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838" y="1914525"/>
              <a:ext cx="8694737" cy="425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457524"/>
              <a:ext cx="1252994" cy="103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320800" y="1854200"/>
              <a:ext cx="835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/>
              <a:r>
                <a:rPr lang="en-US" sz="2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500đ/</a:t>
              </a:r>
              <a:r>
                <a:rPr lang="en-US" sz="22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khi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l</a:t>
              </a:r>
              <a:r>
                <a:rPr lang="vi-VN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àm mất sách không có giá bìa, sách cũ trước năm 1990</a:t>
              </a: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2197100" y="2717800"/>
              <a:ext cx="708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vi-VN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15.000đ/cuốn</a:t>
              </a: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khi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l</a:t>
              </a:r>
              <a:r>
                <a:rPr lang="vi-VN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àm mất và đền bằng bản sách khác thay thế</a:t>
              </a: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667000" y="3581400"/>
              <a:ext cx="708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vi-VN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1.000đ/ngày/tài liệu</a:t>
              </a:r>
              <a:r>
                <a:rPr lang="en-US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</a:t>
              </a:r>
              <a:r>
                <a:rPr lang="vi-VN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ượn quá hạn </a:t>
              </a: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2324100" y="4483100"/>
              <a:ext cx="708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en-US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</a:t>
              </a:r>
              <a:r>
                <a:rPr lang="vi-VN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0.000</a:t>
              </a:r>
              <a:r>
                <a:rPr lang="en-US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</a:t>
              </a:r>
              <a:r>
                <a:rPr lang="vi-VN" sz="20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mất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hỏng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chìa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khóa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tủ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lý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371600" y="5308600"/>
              <a:ext cx="7086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vi-VN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50.000</a:t>
              </a:r>
              <a:r>
                <a:rPr lang="en-US" sz="2200" b="1" dirty="0">
                  <a:solidFill>
                    <a:srgbClr val="C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</a:t>
              </a:r>
              <a:r>
                <a:rPr lang="vi-VN" sz="20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khi làm hỏng hóc ổ khóa tủ gửi hành lý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2900" y="56261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lvl="0"/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 SỐ LƯY Ý CẦN BIẾT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25552" y="1676400"/>
            <a:ext cx="8305800" cy="3429000"/>
            <a:chOff x="425552" y="1371600"/>
            <a:chExt cx="8305800" cy="3429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4540" y="1371600"/>
              <a:ext cx="256222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425552" y="3352800"/>
              <a:ext cx="8305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Khi cổng kiểm soát phát tín hiệu cảnh báo </a:t>
              </a:r>
              <a:endPara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 CẦU ĐẾN QUẦY THỦ THƯ ĐỂ KIỂM TRA</a:t>
              </a:r>
              <a:endPara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 THẺ</a:t>
            </a:r>
            <a:endParaRPr lang="en-US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4708" y="4391464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gười khác sử dụng</a:t>
            </a:r>
          </a:p>
          <a:p>
            <a:pPr lvl="0"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NGAY CHO THƯ VIỆN ĐỂ KHÓA DỮ LIỆU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23109"/>
            <a:ext cx="4724400" cy="302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NC\Desktop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0568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50" y="1124968"/>
            <a:ext cx="9161950" cy="40566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 HUẤN VÀ KIỂM TRA TẬP HUẤN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186714" y="2575606"/>
            <a:ext cx="1524000" cy="370794"/>
          </a:xfrm>
          <a:prstGeom prst="roundRect">
            <a:avLst/>
          </a:prstGeom>
          <a:solidFill>
            <a:srgbClr val="0000CC">
              <a:alpha val="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75574" y="759285"/>
            <a:ext cx="8986376" cy="5489116"/>
            <a:chOff x="175574" y="759285"/>
            <a:chExt cx="8986376" cy="5489116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759285"/>
              <a:ext cx="4114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2200" b="1" u="sng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hlinkClick r:id="rId5"/>
                </a:rPr>
                <a:t>http://infolib.vnua.edu.vn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35459" y="1981653"/>
              <a:ext cx="838200" cy="333375"/>
            </a:xfrm>
            <a:prstGeom prst="roundRect">
              <a:avLst/>
            </a:prstGeom>
            <a:solidFill>
              <a:srgbClr val="0000CC">
                <a:alpha val="0"/>
              </a:srgbClr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6" idx="2"/>
              <a:endCxn id="30" idx="0"/>
            </p:cNvCxnSpPr>
            <p:nvPr/>
          </p:nvCxnSpPr>
          <p:spPr>
            <a:xfrm>
              <a:off x="6948714" y="2946400"/>
              <a:ext cx="725618" cy="812801"/>
            </a:xfrm>
            <a:prstGeom prst="straightConnector1">
              <a:avLst/>
            </a:prstGeom>
            <a:ln w="254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0256" y="3765667"/>
              <a:ext cx="2913744" cy="248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6186714" y="3759201"/>
              <a:ext cx="2975236" cy="2489200"/>
            </a:xfrm>
            <a:prstGeom prst="rect">
              <a:avLst/>
            </a:prstGeom>
            <a:solidFill>
              <a:srgbClr val="0000CC">
                <a:alpha val="0"/>
              </a:srgbClr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574" y="5459343"/>
              <a:ext cx="472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Link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huấn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https://forms.gle/ndgqQSovHVZrTez16</a:t>
              </a:r>
              <a:endParaRPr lang="en-US" sz="1600" b="1" dirty="0"/>
            </a:p>
          </p:txBody>
        </p:sp>
      </p:grpSp>
      <p:pic>
        <p:nvPicPr>
          <p:cNvPr id="1026" name="Picture 2" descr="C:\Users\SIEUQUAY\Downloads\link kiem tr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4" y="5275675"/>
            <a:ext cx="1075222" cy="10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6" y="228600"/>
            <a:ext cx="8820746" cy="609599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98518" y="2103120"/>
            <a:ext cx="12930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BUỔI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73282" y="2087880"/>
            <a:ext cx="12930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SÁNG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93410" y="2087880"/>
            <a:ext cx="12930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217410" y="2087880"/>
            <a:ext cx="12930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TỐI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277368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76330" y="2771336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7h30’-11h30’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96458" y="275726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13h30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’-17h00’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220922" y="2743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18h00’-21h00’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304222" y="4020821"/>
            <a:ext cx="23797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– </a:t>
            </a:r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002220" y="4029029"/>
            <a:ext cx="23797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– </a:t>
            </a:r>
            <a:r>
              <a:rPr lang="en-US" sz="2000" b="1" dirty="0" err="1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338262" y="4630421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Lịch</a:t>
            </a:r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https</a:t>
            </a:r>
            <a:r>
              <a:rPr lang="vi-VN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://infolib.vnua.edu.vn/lich-phuc-vu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LỊCH PHỤC VỤ</a:t>
            </a:r>
            <a:endParaRPr lang="en-US" sz="28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19200" y="352044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MÙA ĐÔNG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906810" y="3518096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7h30’-11h30’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526938" y="350402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13h00</a:t>
            </a:r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’-17h00’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251402" y="348996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18h00’-21h00’</a:t>
            </a:r>
            <a:endParaRPr lang="en-US" sz="2000" b="1" dirty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" y="30165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361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TRÂN TRỌNG CẢM ƠN!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51208" y="1171136"/>
            <a:ext cx="7306992" cy="4946638"/>
            <a:chOff x="1151208" y="1171136"/>
            <a:chExt cx="7306992" cy="494663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608" y="3429000"/>
              <a:ext cx="76200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151208" y="1171136"/>
              <a:ext cx="6005732" cy="1119188"/>
              <a:chOff x="1600200" y="1624012"/>
              <a:chExt cx="6005732" cy="1119188"/>
            </a:xfrm>
          </p:grpSpPr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3505200" y="1856936"/>
                <a:ext cx="4100732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eaLnBrk="1" hangingPunct="1"/>
                <a:r>
                  <a:rPr lang="en-US" sz="2000" b="1" dirty="0" err="1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000" b="1" dirty="0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2000" b="1" dirty="0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2000" b="1" dirty="0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Thư</a:t>
                </a:r>
                <a:r>
                  <a:rPr lang="en-US" sz="2000" b="1" dirty="0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E5"/>
                    </a:solidFill>
                    <a:latin typeface="Times New Roman" pitchFamily="18" charset="0"/>
                    <a:cs typeface="Times New Roman" pitchFamily="18" charset="0"/>
                  </a:rPr>
                  <a:t>viện</a:t>
                </a:r>
                <a:endPara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00200" y="1624012"/>
                <a:ext cx="1904583" cy="1119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3006960" y="3429000"/>
              <a:ext cx="4773648" cy="54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>
                <a:lnSpc>
                  <a:spcPct val="120000"/>
                </a:lnSpc>
                <a:buNone/>
              </a:pPr>
              <a:r>
                <a:rPr lang="vi-VN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infolib@vnua.edu.vn;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08" y="4427766"/>
              <a:ext cx="7239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2980008" y="4412346"/>
              <a:ext cx="410073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(024) 62617712 - (024) 62617718</a:t>
              </a:r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608" y="5431974"/>
              <a:ext cx="762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2985868" y="5461002"/>
              <a:ext cx="547233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e-DE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http://www.facebook.com/infolib.vnua.edu.vn</a:t>
              </a: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2315135"/>
              <a:ext cx="990600" cy="96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3048000" y="2438400"/>
              <a:ext cx="4876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eaLnBrk="1" hangingPunct="1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Chat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endParaRPr lang="en-US" sz="2000" b="1" dirty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cs typeface="Times New Roman" pitchFamily="18" charset="0"/>
                </a:rPr>
                <a:t>http://infolib.vnua.edu.vn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40" y="609600"/>
            <a:ext cx="8847137" cy="43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ĐIỀU KIỆN SỬ DỤNG THƯ VIỆN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1238073"/>
            <a:ext cx="8153400" cy="5119187"/>
            <a:chOff x="304800" y="1238071"/>
            <a:chExt cx="8153400" cy="5119187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1238071"/>
              <a:ext cx="8077200" cy="2343329"/>
              <a:chOff x="0" y="2355673"/>
              <a:chExt cx="8077200" cy="2343329"/>
            </a:xfrm>
          </p:grpSpPr>
          <p:sp>
            <p:nvSpPr>
              <p:cNvPr id="7" name="TextBox 6"/>
              <p:cNvSpPr txBox="1"/>
              <p:nvPr/>
            </p:nvSpPr>
            <p:spPr>
              <a:xfrm rot="20690035">
                <a:off x="5787767" y="3693006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WELCOME</a:t>
                </a:r>
                <a:endParaRPr lang="vi-VN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868005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Thẻ</a:t>
                </a: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sinh</a:t>
                </a: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viên</a:t>
                </a: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hợp</a:t>
                </a: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lệ</a:t>
                </a:r>
                <a:r>
                  <a:rPr lang="en-US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0800" y="2965273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Tham </a:t>
                </a:r>
                <a:r>
                  <a:rPr lang="en-US" altLang="en-US" sz="2400" b="1" dirty="0" err="1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gia</a:t>
                </a:r>
                <a:r>
                  <a:rPr lang="vi-VN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tập huấn sử dụng thư viện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81600" y="2355673"/>
                <a:ext cx="289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Không vi phạm </a:t>
                </a:r>
                <a:endParaRPr lang="en-US" altLang="en-US" sz="2400" b="1" dirty="0">
                  <a:solidFill>
                    <a:srgbClr val="0000CC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lvl="0" algn="ctr"/>
                <a:r>
                  <a:rPr lang="vi-VN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nội quy </a:t>
                </a:r>
                <a:endParaRPr lang="en-US" altLang="en-US" sz="2400" b="1" dirty="0">
                  <a:solidFill>
                    <a:srgbClr val="0000CC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lvl="0" algn="ctr"/>
                <a:r>
                  <a:rPr lang="vi-VN" altLang="en-US" sz="2400" b="1" dirty="0">
                    <a:solidFill>
                      <a:srgbClr val="0000CC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thư viện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4986324"/>
              <a:ext cx="2062162" cy="134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1" y="4495800"/>
              <a:ext cx="2743199" cy="183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4600" y="4372310"/>
              <a:ext cx="2133600" cy="1984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381000" y="6168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 TRÌNH SỬ DỤNG KHO MỞ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52400" y="1524000"/>
            <a:ext cx="9310914" cy="4782740"/>
            <a:chOff x="152400" y="1392437"/>
            <a:chExt cx="9310914" cy="4782740"/>
          </a:xfrm>
        </p:grpSpPr>
        <p:grpSp>
          <p:nvGrpSpPr>
            <p:cNvPr id="56" name="Group 55"/>
            <p:cNvGrpSpPr/>
            <p:nvPr/>
          </p:nvGrpSpPr>
          <p:grpSpPr>
            <a:xfrm>
              <a:off x="2206170" y="1447800"/>
              <a:ext cx="4876800" cy="4267200"/>
              <a:chOff x="3146349" y="1936245"/>
              <a:chExt cx="2851304" cy="2853989"/>
            </a:xfrm>
          </p:grpSpPr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26668233-D433-4400-AAF8-FE2890929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971" y="1936245"/>
                <a:ext cx="1058392" cy="954610"/>
              </a:xfrm>
              <a:custGeom>
                <a:avLst/>
                <a:gdLst>
                  <a:gd name="T0" fmla="*/ 2147483646 w 416"/>
                  <a:gd name="T1" fmla="*/ 2147483646 h 375"/>
                  <a:gd name="T2" fmla="*/ 2147483646 w 416"/>
                  <a:gd name="T3" fmla="*/ 2147483646 h 375"/>
                  <a:gd name="T4" fmla="*/ 2147483646 w 416"/>
                  <a:gd name="T5" fmla="*/ 2147483646 h 375"/>
                  <a:gd name="T6" fmla="*/ 20378247 w 416"/>
                  <a:gd name="T7" fmla="*/ 0 h 375"/>
                  <a:gd name="T8" fmla="*/ 1630422267 w 416"/>
                  <a:gd name="T9" fmla="*/ 2147483646 h 375"/>
                  <a:gd name="T10" fmla="*/ 0 w 416"/>
                  <a:gd name="T11" fmla="*/ 2147483646 h 375"/>
                  <a:gd name="T12" fmla="*/ 2147483646 w 416"/>
                  <a:gd name="T13" fmla="*/ 2147483646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6" h="375">
                    <a:moveTo>
                      <a:pt x="202" y="375"/>
                    </a:moveTo>
                    <a:cubicBezTo>
                      <a:pt x="360" y="352"/>
                      <a:pt x="360" y="352"/>
                      <a:pt x="360" y="352"/>
                    </a:cubicBezTo>
                    <a:cubicBezTo>
                      <a:pt x="416" y="206"/>
                      <a:pt x="416" y="206"/>
                      <a:pt x="416" y="206"/>
                    </a:cubicBezTo>
                    <a:cubicBezTo>
                      <a:pt x="313" y="80"/>
                      <a:pt x="163" y="6"/>
                      <a:pt x="1" y="0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79" y="277"/>
                      <a:pt x="151" y="314"/>
                      <a:pt x="202" y="375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 dirty="0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="" xmlns:a16="http://schemas.microsoft.com/office/drawing/2014/main" id="{82FE5E79-3982-4F1D-BB9D-A6E210DC4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4" y="2512411"/>
                <a:ext cx="823989" cy="1272217"/>
              </a:xfrm>
              <a:custGeom>
                <a:avLst/>
                <a:gdLst>
                  <a:gd name="T0" fmla="*/ 2147483646 w 324"/>
                  <a:gd name="T1" fmla="*/ 0 h 500"/>
                  <a:gd name="T2" fmla="*/ 2147483646 w 324"/>
                  <a:gd name="T3" fmla="*/ 2147483646 h 500"/>
                  <a:gd name="T4" fmla="*/ 0 w 324"/>
                  <a:gd name="T5" fmla="*/ 2147483646 h 500"/>
                  <a:gd name="T6" fmla="*/ 1058912721 w 324"/>
                  <a:gd name="T7" fmla="*/ 2147483646 h 500"/>
                  <a:gd name="T8" fmla="*/ 957094538 w 324"/>
                  <a:gd name="T9" fmla="*/ 2147483646 h 500"/>
                  <a:gd name="T10" fmla="*/ 2147483646 w 324"/>
                  <a:gd name="T11" fmla="*/ 2147483646 h 500"/>
                  <a:gd name="T12" fmla="*/ 2147483646 w 324"/>
                  <a:gd name="T13" fmla="*/ 2147483646 h 500"/>
                  <a:gd name="T14" fmla="*/ 2147483646 w 324"/>
                  <a:gd name="T15" fmla="*/ 2147483646 h 500"/>
                  <a:gd name="T16" fmla="*/ 2147483646 w 324"/>
                  <a:gd name="T17" fmla="*/ 0 h 5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4" h="500">
                    <a:moveTo>
                      <a:pt x="214" y="0"/>
                    </a:moveTo>
                    <a:cubicBezTo>
                      <a:pt x="158" y="146"/>
                      <a:pt x="158" y="146"/>
                      <a:pt x="158" y="146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34" y="217"/>
                      <a:pt x="52" y="275"/>
                      <a:pt x="52" y="334"/>
                    </a:cubicBezTo>
                    <a:cubicBezTo>
                      <a:pt x="52" y="353"/>
                      <a:pt x="50" y="373"/>
                      <a:pt x="47" y="391"/>
                    </a:cubicBezTo>
                    <a:cubicBezTo>
                      <a:pt x="162" y="500"/>
                      <a:pt x="162" y="500"/>
                      <a:pt x="162" y="500"/>
                    </a:cubicBezTo>
                    <a:cubicBezTo>
                      <a:pt x="311" y="453"/>
                      <a:pt x="311" y="453"/>
                      <a:pt x="311" y="453"/>
                    </a:cubicBezTo>
                    <a:cubicBezTo>
                      <a:pt x="320" y="414"/>
                      <a:pt x="324" y="374"/>
                      <a:pt x="324" y="334"/>
                    </a:cubicBezTo>
                    <a:cubicBezTo>
                      <a:pt x="324" y="212"/>
                      <a:pt x="286" y="97"/>
                      <a:pt x="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="" xmlns:a16="http://schemas.microsoft.com/office/drawing/2014/main" id="{425AF03D-1DD3-4D66-AE79-DC4E23EC7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741" y="3570802"/>
                <a:ext cx="1073600" cy="1069127"/>
              </a:xfrm>
              <a:custGeom>
                <a:avLst/>
                <a:gdLst>
                  <a:gd name="T0" fmla="*/ 264916884 w 422"/>
                  <a:gd name="T1" fmla="*/ 2147483646 h 420"/>
                  <a:gd name="T2" fmla="*/ 0 w 422"/>
                  <a:gd name="T3" fmla="*/ 2147483646 h 420"/>
                  <a:gd name="T4" fmla="*/ 2147483646 w 422"/>
                  <a:gd name="T5" fmla="*/ 2147483646 h 420"/>
                  <a:gd name="T6" fmla="*/ 2147483646 w 422"/>
                  <a:gd name="T7" fmla="*/ 1264902890 h 420"/>
                  <a:gd name="T8" fmla="*/ 2147483646 w 422"/>
                  <a:gd name="T9" fmla="*/ 2147483646 h 420"/>
                  <a:gd name="T10" fmla="*/ 2147483646 w 422"/>
                  <a:gd name="T11" fmla="*/ 0 h 420"/>
                  <a:gd name="T12" fmla="*/ 264916884 w 422"/>
                  <a:gd name="T13" fmla="*/ 2147483646 h 4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2" h="420">
                    <a:moveTo>
                      <a:pt x="13" y="175"/>
                    </a:moveTo>
                    <a:cubicBezTo>
                      <a:pt x="0" y="333"/>
                      <a:pt x="0" y="333"/>
                      <a:pt x="0" y="333"/>
                    </a:cubicBezTo>
                    <a:cubicBezTo>
                      <a:pt x="130" y="420"/>
                      <a:pt x="130" y="420"/>
                      <a:pt x="130" y="420"/>
                    </a:cubicBezTo>
                    <a:cubicBezTo>
                      <a:pt x="273" y="349"/>
                      <a:pt x="381" y="216"/>
                      <a:pt x="422" y="62"/>
                    </a:cubicBezTo>
                    <a:cubicBezTo>
                      <a:pt x="273" y="109"/>
                      <a:pt x="273" y="109"/>
                      <a:pt x="273" y="109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35" y="75"/>
                      <a:pt x="82" y="139"/>
                      <a:pt x="13" y="1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="" xmlns:a16="http://schemas.microsoft.com/office/drawing/2014/main" id="{9ABA0972-B539-44D3-A2A5-8ABCEA511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901" y="1936246"/>
                <a:ext cx="1266848" cy="932243"/>
              </a:xfrm>
              <a:custGeom>
                <a:avLst/>
                <a:gdLst>
                  <a:gd name="T0" fmla="*/ 2147483646 w 498"/>
                  <a:gd name="T1" fmla="*/ 2147483646 h 366"/>
                  <a:gd name="T2" fmla="*/ 2147483646 w 498"/>
                  <a:gd name="T3" fmla="*/ 2147483646 h 366"/>
                  <a:gd name="T4" fmla="*/ 2147483646 w 498"/>
                  <a:gd name="T5" fmla="*/ 2147483646 h 366"/>
                  <a:gd name="T6" fmla="*/ 2147483646 w 498"/>
                  <a:gd name="T7" fmla="*/ 2147483646 h 366"/>
                  <a:gd name="T8" fmla="*/ 2147483646 w 498"/>
                  <a:gd name="T9" fmla="*/ 0 h 366"/>
                  <a:gd name="T10" fmla="*/ 0 w 498"/>
                  <a:gd name="T11" fmla="*/ 2147483646 h 366"/>
                  <a:gd name="T12" fmla="*/ 2147483646 w 498"/>
                  <a:gd name="T13" fmla="*/ 2147483646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8" h="366">
                    <a:moveTo>
                      <a:pt x="155" y="218"/>
                    </a:moveTo>
                    <a:cubicBezTo>
                      <a:pt x="212" y="366"/>
                      <a:pt x="212" y="366"/>
                      <a:pt x="212" y="366"/>
                    </a:cubicBezTo>
                    <a:cubicBezTo>
                      <a:pt x="265" y="308"/>
                      <a:pt x="339" y="274"/>
                      <a:pt x="418" y="272"/>
                    </a:cubicBezTo>
                    <a:cubicBezTo>
                      <a:pt x="498" y="135"/>
                      <a:pt x="498" y="135"/>
                      <a:pt x="498" y="135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257" y="2"/>
                      <a:pt x="106" y="73"/>
                      <a:pt x="0" y="196"/>
                    </a:cubicBezTo>
                    <a:lnTo>
                      <a:pt x="155" y="21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="" xmlns:a16="http://schemas.microsoft.com/office/drawing/2014/main" id="{AD8343A8-8BCC-4E3F-88FA-3E200A62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503" y="3423182"/>
                <a:ext cx="1024394" cy="1201538"/>
              </a:xfrm>
              <a:custGeom>
                <a:avLst/>
                <a:gdLst>
                  <a:gd name="T0" fmla="*/ 2147483646 w 403"/>
                  <a:gd name="T1" fmla="*/ 2147483646 h 472"/>
                  <a:gd name="T2" fmla="*/ 2147483646 w 403"/>
                  <a:gd name="T3" fmla="*/ 2147483646 h 472"/>
                  <a:gd name="T4" fmla="*/ 2147483646 w 403"/>
                  <a:gd name="T5" fmla="*/ 2147483646 h 472"/>
                  <a:gd name="T6" fmla="*/ 2147483646 w 403"/>
                  <a:gd name="T7" fmla="*/ 979347843 h 472"/>
                  <a:gd name="T8" fmla="*/ 2147483646 w 403"/>
                  <a:gd name="T9" fmla="*/ 0 h 472"/>
                  <a:gd name="T10" fmla="*/ 0 w 403"/>
                  <a:gd name="T11" fmla="*/ 2147483646 h 472"/>
                  <a:gd name="T12" fmla="*/ 2147483646 w 403"/>
                  <a:gd name="T13" fmla="*/ 2147483646 h 4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472">
                    <a:moveTo>
                      <a:pt x="284" y="472"/>
                    </a:moveTo>
                    <a:cubicBezTo>
                      <a:pt x="271" y="317"/>
                      <a:pt x="271" y="317"/>
                      <a:pt x="271" y="317"/>
                    </a:cubicBezTo>
                    <a:cubicBezTo>
                      <a:pt x="403" y="228"/>
                      <a:pt x="403" y="228"/>
                      <a:pt x="403" y="228"/>
                    </a:cubicBezTo>
                    <a:cubicBezTo>
                      <a:pt x="335" y="189"/>
                      <a:pt x="284" y="124"/>
                      <a:pt x="265" y="4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7" y="263"/>
                      <a:pt x="142" y="398"/>
                      <a:pt x="284" y="4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="" xmlns:a16="http://schemas.microsoft.com/office/drawing/2014/main" id="{988A4B70-EF1F-4F06-9E2A-A80383834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349" y="2486465"/>
                <a:ext cx="839198" cy="1146069"/>
              </a:xfrm>
              <a:custGeom>
                <a:avLst/>
                <a:gdLst>
                  <a:gd name="T0" fmla="*/ 2147483646 w 330"/>
                  <a:gd name="T1" fmla="*/ 0 h 450"/>
                  <a:gd name="T2" fmla="*/ 0 w 330"/>
                  <a:gd name="T3" fmla="*/ 2147483646 h 450"/>
                  <a:gd name="T4" fmla="*/ 203610701 w 330"/>
                  <a:gd name="T5" fmla="*/ 2147483646 h 450"/>
                  <a:gd name="T6" fmla="*/ 2147483646 w 330"/>
                  <a:gd name="T7" fmla="*/ 2147483646 h 450"/>
                  <a:gd name="T8" fmla="*/ 2147483646 w 330"/>
                  <a:gd name="T9" fmla="*/ 2147483646 h 450"/>
                  <a:gd name="T10" fmla="*/ 2147483646 w 330"/>
                  <a:gd name="T11" fmla="*/ 2147483646 h 450"/>
                  <a:gd name="T12" fmla="*/ 2147483646 w 330"/>
                  <a:gd name="T13" fmla="*/ 2147483646 h 450"/>
                  <a:gd name="T14" fmla="*/ 2147483646 w 330"/>
                  <a:gd name="T15" fmla="*/ 449287375 h 450"/>
                  <a:gd name="T16" fmla="*/ 2147483646 w 330"/>
                  <a:gd name="T17" fmla="*/ 0 h 4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0" h="450">
                    <a:moveTo>
                      <a:pt x="119" y="0"/>
                    </a:moveTo>
                    <a:cubicBezTo>
                      <a:pt x="41" y="99"/>
                      <a:pt x="0" y="218"/>
                      <a:pt x="0" y="344"/>
                    </a:cubicBezTo>
                    <a:cubicBezTo>
                      <a:pt x="0" y="380"/>
                      <a:pt x="4" y="415"/>
                      <a:pt x="10" y="450"/>
                    </a:cubicBezTo>
                    <a:cubicBezTo>
                      <a:pt x="124" y="343"/>
                      <a:pt x="124" y="343"/>
                      <a:pt x="124" y="343"/>
                    </a:cubicBezTo>
                    <a:cubicBezTo>
                      <a:pt x="276" y="391"/>
                      <a:pt x="276" y="391"/>
                      <a:pt x="276" y="391"/>
                    </a:cubicBezTo>
                    <a:cubicBezTo>
                      <a:pt x="273" y="375"/>
                      <a:pt x="272" y="360"/>
                      <a:pt x="272" y="344"/>
                    </a:cubicBezTo>
                    <a:cubicBezTo>
                      <a:pt x="272" y="281"/>
                      <a:pt x="292" y="221"/>
                      <a:pt x="330" y="170"/>
                    </a:cubicBezTo>
                    <a:cubicBezTo>
                      <a:pt x="274" y="22"/>
                      <a:pt x="274" y="22"/>
                      <a:pt x="274" y="22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="" xmlns:a16="http://schemas.microsoft.com/office/drawing/2014/main" id="{517A778B-12E5-4639-AE80-91E89C7B8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550" y="4031556"/>
                <a:ext cx="1211379" cy="758678"/>
              </a:xfrm>
              <a:custGeom>
                <a:avLst/>
                <a:gdLst>
                  <a:gd name="T0" fmla="*/ 2147483646 w 476"/>
                  <a:gd name="T1" fmla="*/ 102035636 h 298"/>
                  <a:gd name="T2" fmla="*/ 2147483646 w 476"/>
                  <a:gd name="T3" fmla="*/ 530592533 h 298"/>
                  <a:gd name="T4" fmla="*/ 2147483646 w 476"/>
                  <a:gd name="T5" fmla="*/ 0 h 298"/>
                  <a:gd name="T6" fmla="*/ 0 w 476"/>
                  <a:gd name="T7" fmla="*/ 1816254190 h 298"/>
                  <a:gd name="T8" fmla="*/ 265089875 w 476"/>
                  <a:gd name="T9" fmla="*/ 2147483646 h 298"/>
                  <a:gd name="T10" fmla="*/ 2147483646 w 476"/>
                  <a:gd name="T11" fmla="*/ 2147483646 h 298"/>
                  <a:gd name="T12" fmla="*/ 2147483646 w 476"/>
                  <a:gd name="T13" fmla="*/ 2147483646 h 298"/>
                  <a:gd name="T14" fmla="*/ 2147483646 w 476"/>
                  <a:gd name="T15" fmla="*/ 2147483646 h 298"/>
                  <a:gd name="T16" fmla="*/ 2147483646 w 476"/>
                  <a:gd name="T17" fmla="*/ 102035636 h 2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6" h="298">
                    <a:moveTo>
                      <a:pt x="359" y="5"/>
                    </a:moveTo>
                    <a:cubicBezTo>
                      <a:pt x="325" y="19"/>
                      <a:pt x="288" y="26"/>
                      <a:pt x="251" y="26"/>
                    </a:cubicBezTo>
                    <a:cubicBezTo>
                      <a:pt x="209" y="26"/>
                      <a:pt x="169" y="17"/>
                      <a:pt x="132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3" y="245"/>
                      <a:pt x="13" y="245"/>
                      <a:pt x="13" y="245"/>
                    </a:cubicBezTo>
                    <a:cubicBezTo>
                      <a:pt x="88" y="280"/>
                      <a:pt x="168" y="298"/>
                      <a:pt x="251" y="298"/>
                    </a:cubicBezTo>
                    <a:cubicBezTo>
                      <a:pt x="329" y="298"/>
                      <a:pt x="405" y="282"/>
                      <a:pt x="476" y="250"/>
                    </a:cubicBezTo>
                    <a:cubicBezTo>
                      <a:pt x="346" y="163"/>
                      <a:pt x="346" y="163"/>
                      <a:pt x="346" y="163"/>
                    </a:cubicBezTo>
                    <a:lnTo>
                      <a:pt x="359" y="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4206AD24-5D21-4FAB-8E5A-DDF25596F800}"/>
                  </a:ext>
                </a:extLst>
              </p:cNvPr>
              <p:cNvSpPr/>
              <p:nvPr/>
            </p:nvSpPr>
            <p:spPr>
              <a:xfrm>
                <a:off x="3750668" y="2541907"/>
                <a:ext cx="1642665" cy="16426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50"/>
              </a:p>
            </p:txBody>
          </p:sp>
          <p:pic>
            <p:nvPicPr>
              <p:cNvPr id="28" name="Graphic 6" descr="Bar graph with upward trend">
                <a:extLst>
                  <a:ext uri="{FF2B5EF4-FFF2-40B4-BE49-F238E27FC236}">
                    <a16:creationId xmlns="" xmlns:a16="http://schemas.microsoft.com/office/drawing/2014/main" id="{1BA28181-ED28-4751-9C5D-01A612443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3330332" y="2747462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29" name="Graphic 9" descr="Target">
                <a:extLst>
                  <a:ext uri="{FF2B5EF4-FFF2-40B4-BE49-F238E27FC236}">
                    <a16:creationId xmlns="" xmlns:a16="http://schemas.microsoft.com/office/drawing/2014/main" id="{4C9928D6-FC5D-479B-BB5A-3A638F1A1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4179788" y="4271402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30" name="Graphic 13" descr="Bullseye">
                <a:extLst>
                  <a:ext uri="{FF2B5EF4-FFF2-40B4-BE49-F238E27FC236}">
                    <a16:creationId xmlns="" xmlns:a16="http://schemas.microsoft.com/office/drawing/2014/main" id="{C09359FC-7804-40EE-90F6-F34894690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4957664" y="220958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31" name="Graphic 16" descr="Playbook">
                <a:extLst>
                  <a:ext uri="{FF2B5EF4-FFF2-40B4-BE49-F238E27FC236}">
                    <a16:creationId xmlns="" xmlns:a16="http://schemas.microsoft.com/office/drawing/2014/main" id="{E0D276FD-F711-46AE-9DBE-6D687EFAC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51586" y="3035021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32" name="Graphic 20" descr="Single gear">
                <a:extLst>
                  <a:ext uri="{FF2B5EF4-FFF2-40B4-BE49-F238E27FC236}">
                    <a16:creationId xmlns="" xmlns:a16="http://schemas.microsoft.com/office/drawing/2014/main" id="{5D37A26B-21D2-4723-9261-FA546F78A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154030" y="396094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33" name="Graphic 26" descr="User network">
                <a:extLst>
                  <a:ext uri="{FF2B5EF4-FFF2-40B4-BE49-F238E27FC236}">
                    <a16:creationId xmlns="" xmlns:a16="http://schemas.microsoft.com/office/drawing/2014/main" id="{42E18B06-1E49-4559-A558-F599F0F99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4013853" y="208754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34" name="Graphic 34" descr="Meeting">
                <a:extLst>
                  <a:ext uri="{FF2B5EF4-FFF2-40B4-BE49-F238E27FC236}">
                    <a16:creationId xmlns="" xmlns:a16="http://schemas.microsoft.com/office/drawing/2014/main" id="{FE2624E3-649E-484B-BCBC-FBBED2834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3404285" y="3709751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DE95531F-4161-49BC-8EDB-9EBA565AE649}"/>
                </a:ext>
              </a:extLst>
            </p:cNvPr>
            <p:cNvGrpSpPr/>
            <p:nvPr/>
          </p:nvGrpSpPr>
          <p:grpSpPr>
            <a:xfrm>
              <a:off x="7256280" y="4648199"/>
              <a:ext cx="2207034" cy="650340"/>
              <a:chOff x="8137456" y="3119882"/>
              <a:chExt cx="3069078" cy="59055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435D0FE0-2019-47DF-994D-A66DA1574B5B}"/>
                  </a:ext>
                </a:extLst>
              </p:cNvPr>
              <p:cNvSpPr/>
              <p:nvPr/>
            </p:nvSpPr>
            <p:spPr>
              <a:xfrm>
                <a:off x="8137456" y="3430954"/>
                <a:ext cx="3069078" cy="2794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1AF79976-C4DE-4C84-AC13-18A7CD2AD79F}"/>
                  </a:ext>
                </a:extLst>
              </p:cNvPr>
              <p:cNvSpPr/>
              <p:nvPr/>
            </p:nvSpPr>
            <p:spPr>
              <a:xfrm>
                <a:off x="8137456" y="3119882"/>
                <a:ext cx="2341497" cy="2794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endParaRPr lang="en-IN" sz="20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AD4FADBB-BC75-4462-866A-8738F3680EB7}"/>
                </a:ext>
              </a:extLst>
            </p:cNvPr>
            <p:cNvSpPr/>
            <p:nvPr/>
          </p:nvSpPr>
          <p:spPr>
            <a:xfrm>
              <a:off x="1752600" y="1392437"/>
              <a:ext cx="1143000" cy="4001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7. </a:t>
              </a:r>
              <a:r>
                <a:rPr lang="en-US" sz="20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0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endParaRPr lang="en-IN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3291114" y="5867400"/>
              <a:ext cx="274320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0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0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endParaRPr lang="en-IN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3786B634-2068-4444-B799-55BCB28DE13A}"/>
                </a:ext>
              </a:extLst>
            </p:cNvPr>
            <p:cNvSpPr/>
            <p:nvPr/>
          </p:nvSpPr>
          <p:spPr>
            <a:xfrm>
              <a:off x="7086600" y="4572000"/>
              <a:ext cx="1981200" cy="14804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000" b="1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0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cứu</a:t>
              </a:r>
              <a:endParaRPr lang="en-US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, KHXG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Nhan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endPara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trạng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endParaRPr lang="en-IN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76600" y="3276600"/>
              <a:ext cx="27286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7 BƯỚC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6491514" y="1450777"/>
              <a:ext cx="166188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1.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Gửi</a:t>
              </a:r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000" b="1" dirty="0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lý</a:t>
              </a:r>
              <a:endParaRPr lang="en-US" sz="20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15200" y="2667000"/>
              <a:ext cx="1676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>
                <a:lnSpc>
                  <a:spcPct val="130000"/>
                </a:lnSpc>
              </a:pP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0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152400" y="4724400"/>
              <a:ext cx="2590800" cy="11203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20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endPara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buFontTx/>
                <a:buChar char="-"/>
              </a:pP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TL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mượn</a:t>
              </a:r>
              <a:endPara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24A3E942-3F90-4E4F-A02D-15B0BBFC36E7}"/>
                </a:ext>
              </a:extLst>
            </p:cNvPr>
            <p:cNvSpPr/>
            <p:nvPr/>
          </p:nvSpPr>
          <p:spPr>
            <a:xfrm>
              <a:off x="609600" y="2667000"/>
              <a:ext cx="1600200" cy="40011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6.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mượn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DỊCH VỤ TẠI THƯ VIỆN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9099" y="1079502"/>
            <a:ext cx="8666163" cy="5734693"/>
            <a:chOff x="209097" y="1079500"/>
            <a:chExt cx="8666163" cy="573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097" y="1371600"/>
              <a:ext cx="8666163" cy="490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395186" y="5100100"/>
              <a:ext cx="1485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Tư vấn, chỉ dẫn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đào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tạo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kỹ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năng</a:t>
              </a:r>
              <a:r>
                <a:rPr lang="en-US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050" y="3218960"/>
              <a:ext cx="15113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Đọc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cứu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</a:t>
              </a:r>
              <a:r>
                <a:rPr lang="vi-VN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đặt chỗ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altLang="en-US" sz="19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en-US" altLang="en-US" sz="1900" b="1" dirty="0">
                <a:solidFill>
                  <a:srgbClr val="0000E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31496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In, photo, scan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liệu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1000" y="4784804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Bao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gói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thông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tin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yêu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cầu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8300" y="33782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Truy cập mạng, wifi</a:t>
              </a:r>
              <a:endParaRPr lang="en-US" sz="20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889500" y="1231900"/>
              <a:ext cx="1143000" cy="1524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3124200" y="1231900"/>
              <a:ext cx="1143000" cy="1524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2744391" y="2972197"/>
              <a:ext cx="3656806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19800" y="108579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Phí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QĐ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2600" y="10795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Miễn</a:t>
              </a:r>
              <a:r>
                <a:rPr lang="en-US" sz="20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phí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4370" y="4825956"/>
              <a:ext cx="3962400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 &gt;300,000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endPara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nl-NL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 &gt;15,000 tên tài liệu toàn văn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nl-NL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 12 CSDL điện tử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 &gt;10</a:t>
              </a:r>
              <a:r>
                <a:rPr lang="vi-VN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CSDL </a:t>
              </a:r>
              <a:r>
                <a:rPr lang="vi-VN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Mở 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nl-NL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 &gt;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70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100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nl-NL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(120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7" y="222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 BIỆT TÀI LIỆU QUA MÀU NHÃN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1371600"/>
            <a:ext cx="8742365" cy="4895746"/>
            <a:chOff x="381000" y="1371600"/>
            <a:chExt cx="8742365" cy="4895746"/>
          </a:xfrm>
        </p:grpSpPr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5922965" y="4394200"/>
              <a:ext cx="3200400" cy="15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Sách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đọc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tại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chỗ</a:t>
              </a:r>
              <a:endPara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10000"/>
                </a:lnSpc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(Luận văn, </a:t>
              </a:r>
              <a:r>
                <a:rPr lang="en-US" altLang="en-US" sz="20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khóa</a:t>
              </a:r>
              <a:r>
                <a:rPr lang="en-US" altLang="en-US" sz="20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luận</a:t>
              </a:r>
              <a:r>
                <a:rPr lang="en-US" altLang="en-US" sz="20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tốt</a:t>
              </a:r>
              <a:r>
                <a:rPr lang="en-US" altLang="en-US" sz="20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nghiệp</a:t>
              </a:r>
              <a:r>
                <a:rPr lang="en-US" altLang="en-US" sz="20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altLang="en-US" sz="20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sách</a:t>
              </a:r>
              <a:r>
                <a:rPr lang="en-US" altLang="en-US" sz="20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 cứu, báo, tạp chí)</a:t>
              </a:r>
            </a:p>
          </p:txBody>
        </p:sp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815975" y="4521200"/>
              <a:ext cx="4432300" cy="1746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7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en-US" altLang="en-US" sz="2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Sách</a:t>
              </a:r>
              <a:r>
                <a:rPr lang="en-US" alt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alt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mượn</a:t>
              </a:r>
              <a:r>
                <a:rPr lang="en-US" altLang="en-US" sz="2400" b="1" dirty="0">
                  <a:solidFill>
                    <a:srgbClr val="0000E5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về nhà</a:t>
              </a:r>
            </a:p>
            <a:p>
              <a:pPr algn="ctr">
                <a:lnSpc>
                  <a:spcPct val="110000"/>
                </a:lnSpc>
                <a:buClr>
                  <a:schemeClr val="accent1"/>
                </a:buClr>
              </a:pPr>
              <a:r>
                <a:rPr lang="en-US" alt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Tài</a:t>
              </a:r>
              <a:r>
                <a:rPr lang="en-US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liệu tham khảo</a:t>
              </a: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(tiếng </a:t>
              </a:r>
              <a:r>
                <a:rPr lang="en-US" altLang="en-US" sz="20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Việt</a:t>
              </a: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 </a:t>
              </a:r>
              <a:r>
                <a:rPr lang="en-US" altLang="en-US" sz="20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tiếng</a:t>
              </a: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nước ngoài), Giáo trình, </a:t>
              </a:r>
              <a:r>
                <a:rPr lang="en-US" altLang="en-US" sz="20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sách</a:t>
              </a:r>
              <a:r>
                <a:rPr lang="en-US" altLang="en-US" sz="20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lưu</a:t>
              </a:r>
              <a:endParaRPr lang="en-US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371600"/>
              <a:ext cx="8382000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4300" y="3467100"/>
              <a:ext cx="324802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7203281" y="3604419"/>
              <a:ext cx="914400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32888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QUY ĐỊNH SỬ DỤNG TÀI LIỆU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619" y="1790700"/>
            <a:ext cx="9144000" cy="4076700"/>
            <a:chOff x="17619" y="1790700"/>
            <a:chExt cx="9144000" cy="40767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19" y="1790700"/>
              <a:ext cx="9144000" cy="407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325245" y="2209800"/>
              <a:ext cx="29419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Tài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liệu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tham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khảo</a:t>
              </a:r>
              <a:endParaRPr lang="en-US" altLang="en-US" sz="24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/20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altLang="en-US" sz="2000" b="1" dirty="0">
                  <a:solidFill>
                    <a:srgbClr val="0000CC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alt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alt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alt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alt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alt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alt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mượn</a:t>
              </a:r>
              <a:r>
                <a:rPr lang="en-US" alt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33572" y="1927554"/>
              <a:ext cx="3563781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Giáo</a:t>
              </a:r>
              <a:r>
                <a:rPr lang="en-US" altLang="en-US" sz="22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trình</a:t>
              </a:r>
              <a:endParaRPr lang="en-US" altLang="en-US" sz="22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>
                <a:buFontTx/>
                <a:buChar char="-"/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cuốn</a:t>
              </a:r>
              <a:r>
                <a:rPr lang="vi-VN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vi-VN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 kỳ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khả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viện</a:t>
              </a: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lvl="0">
                <a:buFontTx/>
                <a:buChar char="-"/>
              </a:pPr>
              <a:r>
                <a:rPr lang="en-US" altLang="en-US" sz="1900" b="1" dirty="0">
                  <a:solidFill>
                    <a:srgbClr val="0000CC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19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alt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ia hạn mượn trong kỳ hè</a:t>
              </a:r>
              <a:endParaRPr lang="en-US" sz="1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7760" y="3925256"/>
              <a:ext cx="334772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Tài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liệu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tra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cứu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Luận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án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luận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văn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Báo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Tạp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chí</a:t>
              </a:r>
              <a:r>
                <a:rPr lang="en-US" altLang="en-US" sz="2400" b="1" dirty="0" smtClean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, KLTN</a:t>
              </a:r>
              <a:endParaRPr lang="en-US" altLang="en-US" sz="24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Chỉ đọc tại chỗ</a:t>
              </a:r>
              <a:endParaRPr lang="en-US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19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Đăng</a:t>
              </a:r>
              <a:r>
                <a:rPr lang="en-US" sz="19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sz="19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19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19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(photo, …)</a:t>
              </a:r>
              <a:endParaRPr lang="en-US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7245" y="3990336"/>
              <a:ext cx="294195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Tài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liệu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điện</a:t>
              </a:r>
              <a:r>
                <a:rPr lang="en-US" altLang="en-US" sz="2400" b="1" dirty="0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80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tử</a:t>
              </a:r>
              <a:endParaRPr lang="en-US" altLang="en-US" sz="24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>
                <a:buFontTx/>
                <a:buChar char="-"/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Xem/ đọc miễn phí không giới hạn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buFontTx/>
                <a:buChar char="-"/>
              </a:pP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Tải từng phần/chương theo QĐ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14290"/>
            <a:ext cx="912336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1600200" y="1371600"/>
            <a:ext cx="6172200" cy="3886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HƯỚNG DẪN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 CỨU,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 KIẾM TÀI LIỆU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1564</Words>
  <Application>Microsoft Office PowerPoint</Application>
  <PresentationFormat>On-screen Show (4:3)</PresentationFormat>
  <Paragraphs>325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HỌC VIỆN NÔNG NGHIỆP VIỆT NAM TRUNG TÂM THÔNG TIN - THƯ VIỆN LƯƠNG ĐỊNH CỦA</vt:lpstr>
      <vt:lpstr>PowerPoint Presentation</vt:lpstr>
      <vt:lpstr>PowerPoint Presentation</vt:lpstr>
      <vt:lpstr>ĐIỀU KIỆN SỬ DỤNG THƯ VIỆN</vt:lpstr>
      <vt:lpstr>QUY TRÌNH SỬ DỤNG KHO MỞ</vt:lpstr>
      <vt:lpstr>DỊCH VỤ TẠI THƯ VIỆN</vt:lpstr>
      <vt:lpstr>PHÂN BIỆT TÀI LIỆU QUA MÀU NHÃN</vt:lpstr>
      <vt:lpstr>QUY ĐỊNH SỬ DỤNG TÀI LIỆU</vt:lpstr>
      <vt:lpstr>PowerPoint Presentation</vt:lpstr>
      <vt:lpstr>PowerPoint Presentation</vt:lpstr>
      <vt:lpstr>PowerPoint Presentation</vt:lpstr>
      <vt:lpstr>PowerPoint Presentation</vt:lpstr>
      <vt:lpstr>CÁCH ĐĂNG NHẬP TÀI KHOẢN</vt:lpstr>
      <vt:lpstr>PowerPoint Presentation</vt:lpstr>
      <vt:lpstr>PowerPoint Presentation</vt:lpstr>
      <vt:lpstr>PowerPoint Presentation</vt:lpstr>
      <vt:lpstr>CÁCH ĐĂNG NHẬP XEM TÀI LIỆU SỐ</vt:lpstr>
      <vt:lpstr>TRA CỨU CƠ SỞ DỮ LIỆU TRỰC TUYẾN</vt:lpstr>
      <vt:lpstr>CƠ SỞ DỮ LIỆU TRỰC TUYẾN</vt:lpstr>
      <vt:lpstr>NGUYÊN TẮC SẮP XẾP TÀI LIỆU</vt:lpstr>
      <vt:lpstr>SẮP XẾP THEO LĨNH VỰC/CHỦ ĐỀ -KHPL-</vt:lpstr>
      <vt:lpstr>SẮP XẾP CHI TẾT THEO PHÂN LOẠI</vt:lpstr>
      <vt:lpstr>SẮP XẾP THEO TÊN TÁC GIẢ/TÊN TÀI LIỆU -KHTG-</vt:lpstr>
      <vt:lpstr>SẮP XẾP THEO NĂM XUẤT BẢN -NXB-</vt:lpstr>
      <vt:lpstr>QUY TẮC SẮP XẾP THEO KÝ HIỆU XẾP GIÁ -KHXG-</vt:lpstr>
      <vt:lpstr>PowerPoint Presentation</vt:lpstr>
      <vt:lpstr>PowerPoint Presentation</vt:lpstr>
      <vt:lpstr>THIẾT BỊ TRA CỨU CẢM ỨNG</vt:lpstr>
      <vt:lpstr>PowerPoint Presentation</vt:lpstr>
      <vt:lpstr>NHẮC NHỞ</vt:lpstr>
      <vt:lpstr>PHÒNG MÁY TÍNH Học tập, nghiên cứu khoa học, tra cứu khai thác thông tin- tài liệu, đăng ký học phần, xem điểm,…</vt:lpstr>
      <vt:lpstr>CẢNH CÁO</vt:lpstr>
      <vt:lpstr>PHẠT TIỀN</vt:lpstr>
      <vt:lpstr>PHẠT TIỀN</vt:lpstr>
      <vt:lpstr>MỘT SỐ LƯY Ý CẦN BIẾT</vt:lpstr>
      <vt:lpstr>MẤT THẺ</vt:lpstr>
      <vt:lpstr>TẬP HUẤN VÀ KIỂM TRA TẬP HUẤN </vt:lpstr>
      <vt:lpstr>LỊCH PHỤC VỤ</vt:lpstr>
      <vt:lpstr>TRÂN TRỌNG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SNC</dc:creator>
  <cp:lastModifiedBy>SIEUQUAY</cp:lastModifiedBy>
  <cp:revision>454</cp:revision>
  <dcterms:created xsi:type="dcterms:W3CDTF">2021-11-04T10:40:23Z</dcterms:created>
  <dcterms:modified xsi:type="dcterms:W3CDTF">2026-06-11T04:09:34Z</dcterms:modified>
</cp:coreProperties>
</file>