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7"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185CA138-03C9-4FAE-8256-0A6AE5930F15}">
          <p14:sldIdLst>
            <p14:sldId id="257"/>
          </p14:sldIdLst>
        </p14:section>
      </p14:sectionLst>
    </p:ex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6600"/>
    <a:srgbClr val="99FF99"/>
    <a:srgbClr val="FF99CC"/>
    <a:srgbClr val="006600"/>
    <a:srgbClr val="EBA903"/>
    <a:srgbClr val="FF9933"/>
    <a:srgbClr val="993300"/>
    <a:srgbClr val="FCAF17"/>
    <a:srgbClr val="007A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79" autoAdjust="0"/>
    <p:restoredTop sz="90529" autoAdjust="0"/>
  </p:normalViewPr>
  <p:slideViewPr>
    <p:cSldViewPr>
      <p:cViewPr>
        <p:scale>
          <a:sx n="70" d="100"/>
          <a:sy n="70" d="100"/>
        </p:scale>
        <p:origin x="-2286" y="372"/>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9F3047-BD29-4B68-AEDF-0D49063C85AE}" type="datetimeFigureOut">
              <a:rPr lang="en-US" smtClean="0"/>
              <a:t>7/8/2020</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938B09-C59D-48A6-88DC-3C3675E5F83B}" type="slidenum">
              <a:rPr lang="en-US" smtClean="0"/>
              <a:t>‹#›</a:t>
            </a:fld>
            <a:endParaRPr lang="en-US"/>
          </a:p>
        </p:txBody>
      </p:sp>
    </p:spTree>
    <p:extLst>
      <p:ext uri="{BB962C8B-B14F-4D97-AF65-F5344CB8AC3E}">
        <p14:creationId xmlns:p14="http://schemas.microsoft.com/office/powerpoint/2010/main" val="1911934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938B09-C59D-48A6-88DC-3C3675E5F83B}" type="slidenum">
              <a:rPr lang="en-US" smtClean="0"/>
              <a:t>1</a:t>
            </a:fld>
            <a:endParaRPr lang="en-US"/>
          </a:p>
        </p:txBody>
      </p:sp>
    </p:spTree>
    <p:extLst>
      <p:ext uri="{BB962C8B-B14F-4D97-AF65-F5344CB8AC3E}">
        <p14:creationId xmlns:p14="http://schemas.microsoft.com/office/powerpoint/2010/main" val="3623035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70"/>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F97402-73AD-4946-99DE-38AE05418B69}" type="datetimeFigureOut">
              <a:rPr lang="en-US" smtClean="0"/>
              <a:pPr/>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464B7-1577-4DEB-B69A-4D371768A64B}" type="slidenum">
              <a:rPr lang="en-US" smtClean="0"/>
              <a:pPr/>
              <a:t>‹#›</a:t>
            </a:fld>
            <a:endParaRPr lang="en-US"/>
          </a:p>
        </p:txBody>
      </p:sp>
    </p:spTree>
    <p:extLst>
      <p:ext uri="{BB962C8B-B14F-4D97-AF65-F5344CB8AC3E}">
        <p14:creationId xmlns:p14="http://schemas.microsoft.com/office/powerpoint/2010/main" val="2871420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F97402-73AD-4946-99DE-38AE05418B69}" type="datetimeFigureOut">
              <a:rPr lang="en-US" smtClean="0"/>
              <a:pPr/>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464B7-1577-4DEB-B69A-4D371768A64B}" type="slidenum">
              <a:rPr lang="en-US" smtClean="0"/>
              <a:pPr/>
              <a:t>‹#›</a:t>
            </a:fld>
            <a:endParaRPr lang="en-US"/>
          </a:p>
        </p:txBody>
      </p:sp>
    </p:spTree>
    <p:extLst>
      <p:ext uri="{BB962C8B-B14F-4D97-AF65-F5344CB8AC3E}">
        <p14:creationId xmlns:p14="http://schemas.microsoft.com/office/powerpoint/2010/main" val="3599822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7"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F97402-73AD-4946-99DE-38AE05418B69}" type="datetimeFigureOut">
              <a:rPr lang="en-US" smtClean="0"/>
              <a:pPr/>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464B7-1577-4DEB-B69A-4D371768A64B}" type="slidenum">
              <a:rPr lang="en-US" smtClean="0"/>
              <a:pPr/>
              <a:t>‹#›</a:t>
            </a:fld>
            <a:endParaRPr lang="en-US"/>
          </a:p>
        </p:txBody>
      </p:sp>
    </p:spTree>
    <p:extLst>
      <p:ext uri="{BB962C8B-B14F-4D97-AF65-F5344CB8AC3E}">
        <p14:creationId xmlns:p14="http://schemas.microsoft.com/office/powerpoint/2010/main" val="283298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F97402-73AD-4946-99DE-38AE05418B69}" type="datetimeFigureOut">
              <a:rPr lang="en-US" smtClean="0"/>
              <a:pPr/>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464B7-1577-4DEB-B69A-4D371768A64B}" type="slidenum">
              <a:rPr lang="en-US" smtClean="0"/>
              <a:pPr/>
              <a:t>‹#›</a:t>
            </a:fld>
            <a:endParaRPr lang="en-US"/>
          </a:p>
        </p:txBody>
      </p:sp>
    </p:spTree>
    <p:extLst>
      <p:ext uri="{BB962C8B-B14F-4D97-AF65-F5344CB8AC3E}">
        <p14:creationId xmlns:p14="http://schemas.microsoft.com/office/powerpoint/2010/main" val="414830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21"/>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F97402-73AD-4946-99DE-38AE05418B69}" type="datetimeFigureOut">
              <a:rPr lang="en-US" smtClean="0"/>
              <a:pPr/>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464B7-1577-4DEB-B69A-4D371768A64B}" type="slidenum">
              <a:rPr lang="en-US" smtClean="0"/>
              <a:pPr/>
              <a:t>‹#›</a:t>
            </a:fld>
            <a:endParaRPr lang="en-US"/>
          </a:p>
        </p:txBody>
      </p:sp>
    </p:spTree>
    <p:extLst>
      <p:ext uri="{BB962C8B-B14F-4D97-AF65-F5344CB8AC3E}">
        <p14:creationId xmlns:p14="http://schemas.microsoft.com/office/powerpoint/2010/main" val="3938619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7"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2"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F97402-73AD-4946-99DE-38AE05418B69}" type="datetimeFigureOut">
              <a:rPr lang="en-US" smtClean="0"/>
              <a:pPr/>
              <a:t>7/8/2020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9464B7-1577-4DEB-B69A-4D371768A64B}" type="slidenum">
              <a:rPr lang="en-US" smtClean="0"/>
              <a:pPr/>
              <a:t>‹#›</a:t>
            </a:fld>
            <a:endParaRPr lang="en-US"/>
          </a:p>
        </p:txBody>
      </p:sp>
    </p:spTree>
    <p:extLst>
      <p:ext uri="{BB962C8B-B14F-4D97-AF65-F5344CB8AC3E}">
        <p14:creationId xmlns:p14="http://schemas.microsoft.com/office/powerpoint/2010/main" val="1730393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1"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1"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F97402-73AD-4946-99DE-38AE05418B69}" type="datetimeFigureOut">
              <a:rPr lang="en-US" smtClean="0"/>
              <a:pPr/>
              <a:t>7/8/2020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9464B7-1577-4DEB-B69A-4D371768A64B}" type="slidenum">
              <a:rPr lang="en-US" smtClean="0"/>
              <a:pPr/>
              <a:t>‹#›</a:t>
            </a:fld>
            <a:endParaRPr lang="en-US"/>
          </a:p>
        </p:txBody>
      </p:sp>
    </p:spTree>
    <p:extLst>
      <p:ext uri="{BB962C8B-B14F-4D97-AF65-F5344CB8AC3E}">
        <p14:creationId xmlns:p14="http://schemas.microsoft.com/office/powerpoint/2010/main" val="3495413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F97402-73AD-4946-99DE-38AE05418B69}" type="datetimeFigureOut">
              <a:rPr lang="en-US" smtClean="0"/>
              <a:pPr/>
              <a:t>7/8/2020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9464B7-1577-4DEB-B69A-4D371768A64B}" type="slidenum">
              <a:rPr lang="en-US" smtClean="0"/>
              <a:pPr/>
              <a:t>‹#›</a:t>
            </a:fld>
            <a:endParaRPr lang="en-US"/>
          </a:p>
        </p:txBody>
      </p:sp>
    </p:spTree>
    <p:extLst>
      <p:ext uri="{BB962C8B-B14F-4D97-AF65-F5344CB8AC3E}">
        <p14:creationId xmlns:p14="http://schemas.microsoft.com/office/powerpoint/2010/main" val="1362879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F97402-73AD-4946-99DE-38AE05418B69}" type="datetimeFigureOut">
              <a:rPr lang="en-US" smtClean="0"/>
              <a:pPr/>
              <a:t>7/8/2020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9464B7-1577-4DEB-B69A-4D371768A64B}" type="slidenum">
              <a:rPr lang="en-US" smtClean="0"/>
              <a:pPr/>
              <a:t>‹#›</a:t>
            </a:fld>
            <a:endParaRPr lang="en-US"/>
          </a:p>
        </p:txBody>
      </p:sp>
    </p:spTree>
    <p:extLst>
      <p:ext uri="{BB962C8B-B14F-4D97-AF65-F5344CB8AC3E}">
        <p14:creationId xmlns:p14="http://schemas.microsoft.com/office/powerpoint/2010/main" val="298739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2"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9" y="364070"/>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2" y="1913470"/>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F97402-73AD-4946-99DE-38AE05418B69}" type="datetimeFigureOut">
              <a:rPr lang="en-US" smtClean="0"/>
              <a:pPr/>
              <a:t>7/8/2020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9464B7-1577-4DEB-B69A-4D371768A64B}" type="slidenum">
              <a:rPr lang="en-US" smtClean="0"/>
              <a:pPr/>
              <a:t>‹#›</a:t>
            </a:fld>
            <a:endParaRPr lang="en-US"/>
          </a:p>
        </p:txBody>
      </p:sp>
    </p:spTree>
    <p:extLst>
      <p:ext uri="{BB962C8B-B14F-4D97-AF65-F5344CB8AC3E}">
        <p14:creationId xmlns:p14="http://schemas.microsoft.com/office/powerpoint/2010/main" val="2648202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F97402-73AD-4946-99DE-38AE05418B69}" type="datetimeFigureOut">
              <a:rPr lang="en-US" smtClean="0"/>
              <a:pPr/>
              <a:t>7/8/2020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9464B7-1577-4DEB-B69A-4D371768A64B}" type="slidenum">
              <a:rPr lang="en-US" smtClean="0"/>
              <a:pPr/>
              <a:t>‹#›</a:t>
            </a:fld>
            <a:endParaRPr lang="en-US"/>
          </a:p>
        </p:txBody>
      </p:sp>
    </p:spTree>
    <p:extLst>
      <p:ext uri="{BB962C8B-B14F-4D97-AF65-F5344CB8AC3E}">
        <p14:creationId xmlns:p14="http://schemas.microsoft.com/office/powerpoint/2010/main" val="2256595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4"/>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7"/>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CF97402-73AD-4946-99DE-38AE05418B69}" type="datetimeFigureOut">
              <a:rPr lang="en-US" smtClean="0"/>
              <a:pPr/>
              <a:t>7/8/2020</a:t>
            </a:fld>
            <a:endParaRPr lang="en-US"/>
          </a:p>
        </p:txBody>
      </p:sp>
      <p:sp>
        <p:nvSpPr>
          <p:cNvPr id="5" name="Footer Placeholder 4"/>
          <p:cNvSpPr>
            <a:spLocks noGrp="1"/>
          </p:cNvSpPr>
          <p:nvPr>
            <p:ph type="ftr" sz="quarter" idx="3"/>
          </p:nvPr>
        </p:nvSpPr>
        <p:spPr>
          <a:xfrm>
            <a:off x="2343150" y="8475137"/>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7"/>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A9464B7-1577-4DEB-B69A-4D371768A64B}" type="slidenum">
              <a:rPr lang="en-US" smtClean="0"/>
              <a:pPr/>
              <a:t>‹#›</a:t>
            </a:fld>
            <a:endParaRPr lang="en-US"/>
          </a:p>
        </p:txBody>
      </p:sp>
    </p:spTree>
    <p:extLst>
      <p:ext uri="{BB962C8B-B14F-4D97-AF65-F5344CB8AC3E}">
        <p14:creationId xmlns:p14="http://schemas.microsoft.com/office/powerpoint/2010/main" val="6970656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mailto:caotruongson.hua@gmail.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mailto:ntbha.hua@gmail.com" TargetMode="External"/><Relationship Id="rId5" Type="http://schemas.openxmlformats.org/officeDocument/2006/relationships/hyperlink" Target="mailto:dinhthihaivan@gmail.com"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6869" y="838200"/>
            <a:ext cx="6864871" cy="105061"/>
            <a:chOff x="0" y="2209800"/>
            <a:chExt cx="6858000" cy="228600"/>
          </a:xfrm>
        </p:grpSpPr>
        <p:sp>
          <p:nvSpPr>
            <p:cNvPr id="8" name="Rectangle 7"/>
            <p:cNvSpPr/>
            <p:nvPr/>
          </p:nvSpPr>
          <p:spPr>
            <a:xfrm>
              <a:off x="0" y="2209800"/>
              <a:ext cx="6858000" cy="76200"/>
            </a:xfrm>
            <a:prstGeom prst="rect">
              <a:avLst/>
            </a:prstGeom>
            <a:solidFill>
              <a:srgbClr val="FCAF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2286000"/>
              <a:ext cx="6858000" cy="76200"/>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0" y="2362200"/>
              <a:ext cx="6858000" cy="76200"/>
            </a:xfrm>
            <a:prstGeom prst="rect">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Text Placeholder 18"/>
          <p:cNvSpPr>
            <a:spLocks noGrp="1"/>
          </p:cNvSpPr>
          <p:nvPr>
            <p:ph type="body" idx="1"/>
          </p:nvPr>
        </p:nvSpPr>
        <p:spPr>
          <a:xfrm>
            <a:off x="470848" y="990600"/>
            <a:ext cx="5943600" cy="304800"/>
          </a:xfrm>
          <a:ln>
            <a:solidFill>
              <a:srgbClr val="FFC000"/>
            </a:solidFill>
          </a:ln>
        </p:spPr>
        <p:style>
          <a:lnRef idx="2">
            <a:schemeClr val="accent2"/>
          </a:lnRef>
          <a:fillRef idx="1">
            <a:schemeClr val="lt1"/>
          </a:fillRef>
          <a:effectRef idx="0">
            <a:schemeClr val="accent2"/>
          </a:effectRef>
          <a:fontRef idx="minor">
            <a:schemeClr val="dk1"/>
          </a:fontRef>
        </p:style>
        <p:txBody>
          <a:bodyPr>
            <a:normAutofit/>
          </a:bodyPr>
          <a:lstStyle/>
          <a:p>
            <a:pPr algn="ctr"/>
            <a:r>
              <a:rPr lang="en-US" sz="1200" dirty="0" smtClean="0">
                <a:solidFill>
                  <a:srgbClr val="006600"/>
                </a:solidFill>
                <a:latin typeface="Times New Roman" pitchFamily="18" charset="0"/>
                <a:cs typeface="Times New Roman" pitchFamily="18" charset="0"/>
              </a:rPr>
              <a:t>KẾT QUẢ HỌC TẬP MONG ĐỢI</a:t>
            </a:r>
            <a:endParaRPr lang="en-US" sz="1200" dirty="0">
              <a:solidFill>
                <a:srgbClr val="006600"/>
              </a:solidFill>
              <a:latin typeface="Times New Roman" pitchFamily="18" charset="0"/>
              <a:cs typeface="Times New Roman" pitchFamily="18" charset="0"/>
            </a:endParaRPr>
          </a:p>
        </p:txBody>
      </p:sp>
      <p:sp>
        <p:nvSpPr>
          <p:cNvPr id="43" name="Text Placeholder 18"/>
          <p:cNvSpPr>
            <a:spLocks noGrp="1"/>
          </p:cNvSpPr>
          <p:nvPr>
            <p:ph sz="half" idx="2"/>
          </p:nvPr>
        </p:nvSpPr>
        <p:spPr>
          <a:xfrm>
            <a:off x="3886200" y="5105400"/>
            <a:ext cx="2514600" cy="304800"/>
          </a:xfrm>
          <a:ln>
            <a:solidFill>
              <a:srgbClr val="FFC000"/>
            </a:solidFill>
          </a:ln>
        </p:spPr>
        <p:style>
          <a:lnRef idx="2">
            <a:schemeClr val="accent2"/>
          </a:lnRef>
          <a:fillRef idx="1">
            <a:schemeClr val="lt1"/>
          </a:fillRef>
          <a:effectRef idx="0">
            <a:schemeClr val="accent2"/>
          </a:effectRef>
          <a:fontRef idx="minor">
            <a:schemeClr val="dk1"/>
          </a:fontRef>
        </p:style>
        <p:txBody>
          <a:bodyPr>
            <a:normAutofit/>
          </a:bodyPr>
          <a:lstStyle/>
          <a:p>
            <a:pPr marL="45720" indent="0" algn="ctr">
              <a:buNone/>
            </a:pPr>
            <a:r>
              <a:rPr lang="en-US" sz="1200" b="1" dirty="0" smtClean="0">
                <a:solidFill>
                  <a:srgbClr val="006600"/>
                </a:solidFill>
                <a:latin typeface="Times New Roman" pitchFamily="18" charset="0"/>
                <a:cs typeface="Times New Roman" pitchFamily="18" charset="0"/>
              </a:rPr>
              <a:t>PHƯƠNG PHÁP HỌC TẬP</a:t>
            </a:r>
            <a:endParaRPr lang="en-US" sz="1200" b="1" dirty="0">
              <a:solidFill>
                <a:srgbClr val="006600"/>
              </a:solidFill>
              <a:latin typeface="Times New Roman" pitchFamily="18" charset="0"/>
              <a:cs typeface="Times New Roman" pitchFamily="18" charset="0"/>
            </a:endParaRPr>
          </a:p>
        </p:txBody>
      </p:sp>
      <p:sp>
        <p:nvSpPr>
          <p:cNvPr id="42" name="Text Placeholder 18"/>
          <p:cNvSpPr>
            <a:spLocks noGrp="1"/>
          </p:cNvSpPr>
          <p:nvPr>
            <p:ph type="body" sz="quarter" idx="3"/>
          </p:nvPr>
        </p:nvSpPr>
        <p:spPr>
          <a:xfrm>
            <a:off x="609600" y="5105400"/>
            <a:ext cx="2477407" cy="304800"/>
          </a:xfrm>
          <a:ln>
            <a:solidFill>
              <a:srgbClr val="FFC000"/>
            </a:solidFill>
          </a:ln>
        </p:spPr>
        <p:style>
          <a:lnRef idx="2">
            <a:schemeClr val="accent2"/>
          </a:lnRef>
          <a:fillRef idx="1">
            <a:schemeClr val="lt1"/>
          </a:fillRef>
          <a:effectRef idx="0">
            <a:schemeClr val="accent2"/>
          </a:effectRef>
          <a:fontRef idx="minor">
            <a:schemeClr val="dk1"/>
          </a:fontRef>
        </p:style>
        <p:txBody>
          <a:bodyPr>
            <a:normAutofit/>
          </a:bodyPr>
          <a:lstStyle/>
          <a:p>
            <a:pPr algn="ctr"/>
            <a:r>
              <a:rPr lang="en-US" sz="1200" b="1" dirty="0" smtClean="0">
                <a:solidFill>
                  <a:srgbClr val="006600"/>
                </a:solidFill>
                <a:latin typeface="Times New Roman" pitchFamily="18" charset="0"/>
                <a:cs typeface="Times New Roman" pitchFamily="18" charset="0"/>
              </a:rPr>
              <a:t>NỘI DUNG HỌC PHẦN</a:t>
            </a:r>
            <a:endParaRPr lang="en-US" sz="1200" b="1" dirty="0">
              <a:solidFill>
                <a:srgbClr val="006600"/>
              </a:solidFill>
              <a:latin typeface="Times New Roman" pitchFamily="18" charset="0"/>
              <a:cs typeface="Times New Roman" pitchFamily="18" charset="0"/>
            </a:endParaRPr>
          </a:p>
        </p:txBody>
      </p:sp>
      <p:sp>
        <p:nvSpPr>
          <p:cNvPr id="48" name="Text Placeholder 18"/>
          <p:cNvSpPr>
            <a:spLocks noGrp="1"/>
          </p:cNvSpPr>
          <p:nvPr>
            <p:ph sz="quarter" idx="4"/>
          </p:nvPr>
        </p:nvSpPr>
        <p:spPr>
          <a:xfrm>
            <a:off x="660480" y="6934200"/>
            <a:ext cx="2463720" cy="304800"/>
          </a:xfrm>
          <a:ln>
            <a:solidFill>
              <a:srgbClr val="FFC000"/>
            </a:solidFill>
          </a:ln>
        </p:spPr>
        <p:style>
          <a:lnRef idx="2">
            <a:schemeClr val="accent2"/>
          </a:lnRef>
          <a:fillRef idx="1">
            <a:schemeClr val="lt1"/>
          </a:fillRef>
          <a:effectRef idx="0">
            <a:schemeClr val="accent2"/>
          </a:effectRef>
          <a:fontRef idx="minor">
            <a:schemeClr val="dk1"/>
          </a:fontRef>
        </p:style>
        <p:txBody>
          <a:bodyPr>
            <a:normAutofit/>
          </a:bodyPr>
          <a:lstStyle/>
          <a:p>
            <a:pPr marL="45720" indent="0" algn="ctr">
              <a:buNone/>
            </a:pPr>
            <a:r>
              <a:rPr lang="en-US" sz="1200" b="1" dirty="0" smtClean="0">
                <a:solidFill>
                  <a:srgbClr val="006600"/>
                </a:solidFill>
                <a:latin typeface="Times New Roman" pitchFamily="18" charset="0"/>
                <a:cs typeface="Times New Roman" pitchFamily="18" charset="0"/>
              </a:rPr>
              <a:t>NHIỆM VỤ CỦA SINH VIÊN</a:t>
            </a:r>
            <a:endParaRPr lang="en-US" sz="1200" b="1" dirty="0">
              <a:solidFill>
                <a:srgbClr val="006600"/>
              </a:solidFill>
              <a:latin typeface="Times New Roman" pitchFamily="18" charset="0"/>
              <a:cs typeface="Times New Roman" pitchFamily="18" charset="0"/>
            </a:endParaRPr>
          </a:p>
        </p:txBody>
      </p:sp>
      <p:sp>
        <p:nvSpPr>
          <p:cNvPr id="46" name="Text Placeholder 18"/>
          <p:cNvSpPr>
            <a:spLocks noGrp="1"/>
          </p:cNvSpPr>
          <p:nvPr>
            <p:ph type="body" idx="4294967295"/>
          </p:nvPr>
        </p:nvSpPr>
        <p:spPr>
          <a:xfrm>
            <a:off x="3886200" y="6248400"/>
            <a:ext cx="2514600" cy="304800"/>
          </a:xfrm>
          <a:ln>
            <a:solidFill>
              <a:srgbClr val="FFC000"/>
            </a:solidFill>
          </a:ln>
        </p:spPr>
        <p:style>
          <a:lnRef idx="2">
            <a:schemeClr val="accent2"/>
          </a:lnRef>
          <a:fillRef idx="1">
            <a:schemeClr val="lt1"/>
          </a:fillRef>
          <a:effectRef idx="0">
            <a:schemeClr val="accent2"/>
          </a:effectRef>
          <a:fontRef idx="minor">
            <a:schemeClr val="dk1"/>
          </a:fontRef>
        </p:style>
        <p:txBody>
          <a:bodyPr>
            <a:normAutofit/>
          </a:bodyPr>
          <a:lstStyle/>
          <a:p>
            <a:pPr marL="0" indent="0" algn="ctr">
              <a:buNone/>
            </a:pPr>
            <a:r>
              <a:rPr lang="en-US" sz="1200" b="1" dirty="0" smtClean="0">
                <a:solidFill>
                  <a:srgbClr val="006600"/>
                </a:solidFill>
                <a:latin typeface="Times New Roman" pitchFamily="18" charset="0"/>
                <a:cs typeface="Times New Roman" pitchFamily="18" charset="0"/>
              </a:rPr>
              <a:t>PHƯƠNG PHÁP ĐÁNH GIÁ</a:t>
            </a:r>
            <a:endParaRPr lang="en-US" sz="1200" b="1" dirty="0">
              <a:solidFill>
                <a:srgbClr val="006600"/>
              </a:solidFill>
              <a:latin typeface="Times New Roman" pitchFamily="18" charset="0"/>
              <a:cs typeface="Times New Roman" pitchFamily="18" charset="0"/>
            </a:endParaRPr>
          </a:p>
        </p:txBody>
      </p:sp>
      <p:sp>
        <p:nvSpPr>
          <p:cNvPr id="49" name="Text Placeholder 18"/>
          <p:cNvSpPr>
            <a:spLocks noGrp="1"/>
          </p:cNvSpPr>
          <p:nvPr>
            <p:ph type="body" idx="4294967295"/>
          </p:nvPr>
        </p:nvSpPr>
        <p:spPr>
          <a:xfrm>
            <a:off x="3886200" y="7620000"/>
            <a:ext cx="2511425" cy="304800"/>
          </a:xfrm>
          <a:ln>
            <a:solidFill>
              <a:srgbClr val="FFC000"/>
            </a:solidFill>
          </a:ln>
        </p:spPr>
        <p:style>
          <a:lnRef idx="2">
            <a:schemeClr val="accent2"/>
          </a:lnRef>
          <a:fillRef idx="1">
            <a:schemeClr val="lt1"/>
          </a:fillRef>
          <a:effectRef idx="0">
            <a:schemeClr val="accent2"/>
          </a:effectRef>
          <a:fontRef idx="minor">
            <a:schemeClr val="dk1"/>
          </a:fontRef>
        </p:style>
        <p:txBody>
          <a:bodyPr>
            <a:normAutofit/>
          </a:bodyPr>
          <a:lstStyle/>
          <a:p>
            <a:pPr marL="0" indent="0" algn="ctr">
              <a:buNone/>
            </a:pPr>
            <a:r>
              <a:rPr lang="en-US" sz="1200" b="1" dirty="0" smtClean="0">
                <a:solidFill>
                  <a:srgbClr val="006600"/>
                </a:solidFill>
                <a:latin typeface="Times New Roman" pitchFamily="18" charset="0"/>
                <a:cs typeface="Times New Roman" pitchFamily="18" charset="0"/>
              </a:rPr>
              <a:t>GIẢNG VIÊN</a:t>
            </a:r>
            <a:endParaRPr lang="en-US" sz="1200" b="1" dirty="0">
              <a:solidFill>
                <a:srgbClr val="006600"/>
              </a:solidFill>
              <a:latin typeface="Times New Roman" pitchFamily="18" charset="0"/>
              <a:cs typeface="Times New Roman" pitchFamily="18" charset="0"/>
            </a:endParaRPr>
          </a:p>
        </p:txBody>
      </p:sp>
      <p:sp>
        <p:nvSpPr>
          <p:cNvPr id="45" name="Content Placeholder 19"/>
          <p:cNvSpPr txBox="1">
            <a:spLocks/>
          </p:cNvSpPr>
          <p:nvPr/>
        </p:nvSpPr>
        <p:spPr>
          <a:xfrm>
            <a:off x="3425566" y="1625600"/>
            <a:ext cx="3260985" cy="1422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lgn="just">
              <a:buFont typeface="Arial" pitchFamily="34" charset="0"/>
              <a:buNone/>
            </a:pPr>
            <a:endParaRPr lang="en-US" sz="800" dirty="0"/>
          </a:p>
        </p:txBody>
      </p:sp>
      <p:pic>
        <p:nvPicPr>
          <p:cNvPr id="38" name="Picture 37" descr="logo-vnua.png"/>
          <p:cNvPicPr preferRelativeResize="0">
            <a:picLocks/>
          </p:cNvPicPr>
          <p:nvPr/>
        </p:nvPicPr>
        <p:blipFill>
          <a:blip r:embed="rId3"/>
          <a:stretch>
            <a:fillRect/>
          </a:stretch>
        </p:blipFill>
        <p:spPr>
          <a:xfrm>
            <a:off x="152400" y="76200"/>
            <a:ext cx="685800" cy="653901"/>
          </a:xfrm>
          <a:prstGeom prst="rect">
            <a:avLst/>
          </a:prstGeom>
        </p:spPr>
      </p:pic>
      <p:pic>
        <p:nvPicPr>
          <p:cNvPr id="39" name="Picture 3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05528" y="76200"/>
            <a:ext cx="685990" cy="686845"/>
          </a:xfrm>
          <a:prstGeom prst="rect">
            <a:avLst/>
          </a:prstGeom>
        </p:spPr>
      </p:pic>
      <p:sp>
        <p:nvSpPr>
          <p:cNvPr id="40" name="Title 1"/>
          <p:cNvSpPr txBox="1">
            <a:spLocks/>
          </p:cNvSpPr>
          <p:nvPr/>
        </p:nvSpPr>
        <p:spPr>
          <a:xfrm>
            <a:off x="742951" y="-127000"/>
            <a:ext cx="5314950" cy="812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10000"/>
              </a:lnSpc>
            </a:pPr>
            <a:r>
              <a:rPr lang="en-US" sz="1300" b="1" dirty="0" smtClean="0">
                <a:solidFill>
                  <a:srgbClr val="993300"/>
                </a:solidFill>
                <a:latin typeface="Times New Roman" pitchFamily="18" charset="0"/>
                <a:cs typeface="Times New Roman" pitchFamily="18" charset="0"/>
              </a:rPr>
              <a:t>TÊN HỌC PHẦN: QUẢN LÝ CHẤT THẢI NGUY HẠI</a:t>
            </a:r>
          </a:p>
          <a:p>
            <a:pPr>
              <a:lnSpc>
                <a:spcPct val="110000"/>
              </a:lnSpc>
            </a:pPr>
            <a:r>
              <a:rPr lang="en-US" sz="1300" b="1" u="sng" dirty="0" err="1" smtClean="0">
                <a:solidFill>
                  <a:srgbClr val="006600"/>
                </a:solidFill>
                <a:latin typeface="Times New Roman" pitchFamily="18" charset="0"/>
                <a:cs typeface="Times New Roman" pitchFamily="18" charset="0"/>
              </a:rPr>
              <a:t>Tên</a:t>
            </a:r>
            <a:r>
              <a:rPr lang="en-US" sz="1300" b="1" u="sng" dirty="0" smtClean="0">
                <a:solidFill>
                  <a:srgbClr val="006600"/>
                </a:solidFill>
                <a:latin typeface="Times New Roman" pitchFamily="18" charset="0"/>
                <a:cs typeface="Times New Roman" pitchFamily="18" charset="0"/>
              </a:rPr>
              <a:t> </a:t>
            </a:r>
            <a:r>
              <a:rPr lang="en-US" sz="1300" b="1" u="sng" dirty="0" err="1" smtClean="0">
                <a:solidFill>
                  <a:srgbClr val="006600"/>
                </a:solidFill>
                <a:latin typeface="Times New Roman" pitchFamily="18" charset="0"/>
                <a:cs typeface="Times New Roman" pitchFamily="18" charset="0"/>
              </a:rPr>
              <a:t>tiếng</a:t>
            </a:r>
            <a:r>
              <a:rPr lang="en-US" sz="1300" b="1" u="sng" dirty="0" smtClean="0">
                <a:solidFill>
                  <a:srgbClr val="006600"/>
                </a:solidFill>
                <a:latin typeface="Times New Roman" pitchFamily="18" charset="0"/>
                <a:cs typeface="Times New Roman" pitchFamily="18" charset="0"/>
              </a:rPr>
              <a:t> </a:t>
            </a:r>
            <a:r>
              <a:rPr lang="en-US" sz="1300" b="1" u="sng" dirty="0" err="1" smtClean="0">
                <a:solidFill>
                  <a:srgbClr val="006600"/>
                </a:solidFill>
                <a:latin typeface="Times New Roman" pitchFamily="18" charset="0"/>
                <a:cs typeface="Times New Roman" pitchFamily="18" charset="0"/>
              </a:rPr>
              <a:t>Anh</a:t>
            </a:r>
            <a:r>
              <a:rPr lang="en-US" sz="1300" b="1" u="sng" dirty="0" smtClean="0">
                <a:solidFill>
                  <a:srgbClr val="006600"/>
                </a:solidFill>
                <a:latin typeface="Times New Roman" pitchFamily="18" charset="0"/>
                <a:cs typeface="Times New Roman" pitchFamily="18" charset="0"/>
              </a:rPr>
              <a:t>: Hazardous </a:t>
            </a:r>
            <a:r>
              <a:rPr lang="en-US" sz="1300" b="1" u="sng" dirty="0">
                <a:solidFill>
                  <a:srgbClr val="006600"/>
                </a:solidFill>
                <a:latin typeface="Times New Roman" pitchFamily="18" charset="0"/>
                <a:cs typeface="Times New Roman" pitchFamily="18" charset="0"/>
              </a:rPr>
              <a:t>W</a:t>
            </a:r>
            <a:r>
              <a:rPr lang="en-US" sz="1300" b="1" u="sng" dirty="0" smtClean="0">
                <a:solidFill>
                  <a:srgbClr val="006600"/>
                </a:solidFill>
                <a:latin typeface="Times New Roman" pitchFamily="18" charset="0"/>
                <a:cs typeface="Times New Roman" pitchFamily="18" charset="0"/>
              </a:rPr>
              <a:t>aste Management</a:t>
            </a:r>
            <a:endParaRPr lang="en-US" sz="1300" u="sng" dirty="0">
              <a:solidFill>
                <a:srgbClr val="006600"/>
              </a:solidFill>
              <a:latin typeface="Times New Roman" pitchFamily="18" charset="0"/>
              <a:cs typeface="Times New Roman" pitchFamily="18" charset="0"/>
            </a:endParaRPr>
          </a:p>
        </p:txBody>
      </p:sp>
      <p:sp>
        <p:nvSpPr>
          <p:cNvPr id="41" name="Subtitle 2"/>
          <p:cNvSpPr txBox="1">
            <a:spLocks/>
          </p:cNvSpPr>
          <p:nvPr/>
        </p:nvSpPr>
        <p:spPr>
          <a:xfrm>
            <a:off x="1981200" y="381000"/>
            <a:ext cx="2743200" cy="487913"/>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pPr algn="ctr">
              <a:spcBef>
                <a:spcPts val="0"/>
              </a:spcBef>
            </a:pPr>
            <a:r>
              <a:rPr lang="en-US" sz="1000" dirty="0" err="1" smtClean="0">
                <a:solidFill>
                  <a:srgbClr val="FF9933"/>
                </a:solidFill>
                <a:latin typeface="Times New Roman" pitchFamily="18" charset="0"/>
                <a:cs typeface="Times New Roman" pitchFamily="18" charset="0"/>
              </a:rPr>
              <a:t>Số</a:t>
            </a:r>
            <a:r>
              <a:rPr lang="en-US" sz="1000" dirty="0" smtClean="0">
                <a:solidFill>
                  <a:srgbClr val="FF9933"/>
                </a:solidFill>
                <a:latin typeface="Times New Roman" pitchFamily="18" charset="0"/>
                <a:cs typeface="Times New Roman" pitchFamily="18" charset="0"/>
              </a:rPr>
              <a:t> </a:t>
            </a:r>
            <a:r>
              <a:rPr lang="en-US" sz="1000" dirty="0" err="1" smtClean="0">
                <a:solidFill>
                  <a:srgbClr val="FF9933"/>
                </a:solidFill>
                <a:latin typeface="Times New Roman" pitchFamily="18" charset="0"/>
                <a:cs typeface="Times New Roman" pitchFamily="18" charset="0"/>
              </a:rPr>
              <a:t>tín</a:t>
            </a:r>
            <a:r>
              <a:rPr lang="en-US" sz="1000" dirty="0" smtClean="0">
                <a:solidFill>
                  <a:srgbClr val="FF9933"/>
                </a:solidFill>
                <a:latin typeface="Times New Roman" pitchFamily="18" charset="0"/>
                <a:cs typeface="Times New Roman" pitchFamily="18" charset="0"/>
              </a:rPr>
              <a:t> </a:t>
            </a:r>
            <a:r>
              <a:rPr lang="en-US" sz="1000" dirty="0" err="1" smtClean="0">
                <a:solidFill>
                  <a:srgbClr val="FF9933"/>
                </a:solidFill>
                <a:latin typeface="Times New Roman" pitchFamily="18" charset="0"/>
                <a:cs typeface="Times New Roman" pitchFamily="18" charset="0"/>
              </a:rPr>
              <a:t>chỉ</a:t>
            </a:r>
            <a:r>
              <a:rPr lang="en-US" sz="1000" dirty="0" smtClean="0">
                <a:solidFill>
                  <a:srgbClr val="FF9933"/>
                </a:solidFill>
                <a:latin typeface="Times New Roman" pitchFamily="18" charset="0"/>
                <a:cs typeface="Times New Roman" pitchFamily="18" charset="0"/>
              </a:rPr>
              <a:t>: 02 (02 </a:t>
            </a:r>
            <a:r>
              <a:rPr lang="en-US" sz="1000" dirty="0" err="1" smtClean="0">
                <a:solidFill>
                  <a:srgbClr val="FF9933"/>
                </a:solidFill>
                <a:latin typeface="Times New Roman" pitchFamily="18" charset="0"/>
                <a:cs typeface="Times New Roman" pitchFamily="18" charset="0"/>
              </a:rPr>
              <a:t>lý</a:t>
            </a:r>
            <a:r>
              <a:rPr lang="en-US" sz="1000" dirty="0" smtClean="0">
                <a:solidFill>
                  <a:srgbClr val="FF9933"/>
                </a:solidFill>
                <a:latin typeface="Times New Roman" pitchFamily="18" charset="0"/>
                <a:cs typeface="Times New Roman" pitchFamily="18" charset="0"/>
              </a:rPr>
              <a:t> </a:t>
            </a:r>
            <a:r>
              <a:rPr lang="en-US" sz="1000" dirty="0" err="1" smtClean="0">
                <a:solidFill>
                  <a:srgbClr val="FF9933"/>
                </a:solidFill>
                <a:latin typeface="Times New Roman" pitchFamily="18" charset="0"/>
                <a:cs typeface="Times New Roman" pitchFamily="18" charset="0"/>
              </a:rPr>
              <a:t>thuyết</a:t>
            </a:r>
            <a:r>
              <a:rPr lang="en-US" sz="1000" dirty="0" smtClean="0">
                <a:solidFill>
                  <a:srgbClr val="FF9933"/>
                </a:solidFill>
                <a:latin typeface="Times New Roman" pitchFamily="18" charset="0"/>
                <a:cs typeface="Times New Roman" pitchFamily="18" charset="0"/>
              </a:rPr>
              <a:t> – 06 </a:t>
            </a:r>
            <a:r>
              <a:rPr lang="en-US" sz="1000" dirty="0" err="1" smtClean="0">
                <a:solidFill>
                  <a:srgbClr val="FF9933"/>
                </a:solidFill>
                <a:latin typeface="Times New Roman" pitchFamily="18" charset="0"/>
                <a:cs typeface="Times New Roman" pitchFamily="18" charset="0"/>
              </a:rPr>
              <a:t>tự</a:t>
            </a:r>
            <a:r>
              <a:rPr lang="en-US" sz="1000" dirty="0" smtClean="0">
                <a:solidFill>
                  <a:srgbClr val="FF9933"/>
                </a:solidFill>
                <a:latin typeface="Times New Roman" pitchFamily="18" charset="0"/>
                <a:cs typeface="Times New Roman" pitchFamily="18" charset="0"/>
              </a:rPr>
              <a:t> </a:t>
            </a:r>
            <a:r>
              <a:rPr lang="en-US" sz="1000" dirty="0" err="1" smtClean="0">
                <a:solidFill>
                  <a:srgbClr val="FF9933"/>
                </a:solidFill>
                <a:latin typeface="Times New Roman" pitchFamily="18" charset="0"/>
                <a:cs typeface="Times New Roman" pitchFamily="18" charset="0"/>
              </a:rPr>
              <a:t>học</a:t>
            </a:r>
            <a:r>
              <a:rPr lang="en-US" sz="1000" dirty="0" smtClean="0">
                <a:solidFill>
                  <a:srgbClr val="FF9933"/>
                </a:solidFill>
                <a:latin typeface="Times New Roman" pitchFamily="18" charset="0"/>
                <a:cs typeface="Times New Roman" pitchFamily="18" charset="0"/>
              </a:rPr>
              <a:t>)</a:t>
            </a:r>
          </a:p>
          <a:p>
            <a:pPr algn="ctr">
              <a:spcBef>
                <a:spcPts val="0"/>
              </a:spcBef>
            </a:pPr>
            <a:r>
              <a:rPr lang="en-US" sz="1000" dirty="0" err="1" smtClean="0">
                <a:solidFill>
                  <a:srgbClr val="FF9933"/>
                </a:solidFill>
                <a:latin typeface="Times New Roman" pitchFamily="18" charset="0"/>
                <a:cs typeface="Times New Roman" pitchFamily="18" charset="0"/>
              </a:rPr>
              <a:t>Mã</a:t>
            </a:r>
            <a:r>
              <a:rPr lang="en-US" sz="1000" dirty="0" smtClean="0">
                <a:solidFill>
                  <a:srgbClr val="FF9933"/>
                </a:solidFill>
                <a:latin typeface="Times New Roman" pitchFamily="18" charset="0"/>
                <a:cs typeface="Times New Roman" pitchFamily="18" charset="0"/>
              </a:rPr>
              <a:t> </a:t>
            </a:r>
            <a:r>
              <a:rPr lang="en-US" sz="1000" dirty="0" err="1" smtClean="0">
                <a:solidFill>
                  <a:srgbClr val="FF9933"/>
                </a:solidFill>
                <a:latin typeface="Times New Roman" pitchFamily="18" charset="0"/>
                <a:cs typeface="Times New Roman" pitchFamily="18" charset="0"/>
              </a:rPr>
              <a:t>học</a:t>
            </a:r>
            <a:r>
              <a:rPr lang="en-US" sz="1000" dirty="0" smtClean="0">
                <a:solidFill>
                  <a:srgbClr val="FF9933"/>
                </a:solidFill>
                <a:latin typeface="Times New Roman" pitchFamily="18" charset="0"/>
                <a:cs typeface="Times New Roman" pitchFamily="18" charset="0"/>
              </a:rPr>
              <a:t> </a:t>
            </a:r>
            <a:r>
              <a:rPr lang="en-US" sz="1000" dirty="0" err="1" smtClean="0">
                <a:solidFill>
                  <a:srgbClr val="FF9933"/>
                </a:solidFill>
                <a:latin typeface="Times New Roman" pitchFamily="18" charset="0"/>
                <a:cs typeface="Times New Roman" pitchFamily="18" charset="0"/>
              </a:rPr>
              <a:t>phần</a:t>
            </a:r>
            <a:r>
              <a:rPr lang="en-US" sz="1000" dirty="0" smtClean="0">
                <a:solidFill>
                  <a:srgbClr val="FF9933"/>
                </a:solidFill>
                <a:latin typeface="Times New Roman" pitchFamily="18" charset="0"/>
                <a:cs typeface="Times New Roman" pitchFamily="18" charset="0"/>
              </a:rPr>
              <a:t>: MT 02002 </a:t>
            </a:r>
            <a:endParaRPr lang="en-US" sz="1000" i="1" dirty="0">
              <a:solidFill>
                <a:srgbClr val="FF9933"/>
              </a:solidFill>
              <a:latin typeface="Times New Roman" pitchFamily="18" charset="0"/>
              <a:cs typeface="Times New Roman" pitchFamily="18" charset="0"/>
            </a:endParaRPr>
          </a:p>
        </p:txBody>
      </p:sp>
      <p:graphicFrame>
        <p:nvGraphicFramePr>
          <p:cNvPr id="22" name="Table 21"/>
          <p:cNvGraphicFramePr>
            <a:graphicFrameLocks noGrp="1"/>
          </p:cNvGraphicFramePr>
          <p:nvPr>
            <p:extLst>
              <p:ext uri="{D42A27DB-BD31-4B8C-83A1-F6EECF244321}">
                <p14:modId xmlns:p14="http://schemas.microsoft.com/office/powerpoint/2010/main" val="363976978"/>
              </p:ext>
            </p:extLst>
          </p:nvPr>
        </p:nvGraphicFramePr>
        <p:xfrm>
          <a:off x="478808" y="1371600"/>
          <a:ext cx="5943600" cy="3581400"/>
        </p:xfrm>
        <a:graphic>
          <a:graphicData uri="http://schemas.openxmlformats.org/drawingml/2006/table">
            <a:tbl>
              <a:tblPr firstRow="1" firstCol="1" bandRow="1">
                <a:tableStyleId>{5C22544A-7EE6-4342-B048-85BDC9FD1C3A}</a:tableStyleId>
              </a:tblPr>
              <a:tblGrid>
                <a:gridCol w="386013"/>
                <a:gridCol w="2204787"/>
                <a:gridCol w="3352800"/>
              </a:tblGrid>
              <a:tr h="321867">
                <a:tc>
                  <a:txBody>
                    <a:bodyPr/>
                    <a:lstStyle/>
                    <a:p>
                      <a:pPr algn="ctr">
                        <a:lnSpc>
                          <a:spcPct val="100000"/>
                        </a:lnSpc>
                        <a:spcBef>
                          <a:spcPts val="0"/>
                        </a:spcBef>
                        <a:spcAft>
                          <a:spcPts val="0"/>
                        </a:spcAft>
                      </a:pPr>
                      <a:r>
                        <a:rPr lang="en-US" sz="750" b="1" dirty="0" err="1">
                          <a:solidFill>
                            <a:schemeClr val="tx1"/>
                          </a:solidFill>
                          <a:effectLst/>
                          <a:latin typeface="Times New Roman" pitchFamily="18" charset="0"/>
                          <a:cs typeface="Times New Roman" pitchFamily="18" charset="0"/>
                        </a:rPr>
                        <a:t>Ký</a:t>
                      </a:r>
                      <a:r>
                        <a:rPr lang="en-US" sz="750" b="1" dirty="0">
                          <a:solidFill>
                            <a:schemeClr val="tx1"/>
                          </a:solidFill>
                          <a:effectLst/>
                          <a:latin typeface="Times New Roman" pitchFamily="18" charset="0"/>
                          <a:cs typeface="Times New Roman" pitchFamily="18" charset="0"/>
                        </a:rPr>
                        <a:t> </a:t>
                      </a:r>
                      <a:r>
                        <a:rPr lang="en-US" sz="750" b="1" dirty="0" err="1">
                          <a:solidFill>
                            <a:schemeClr val="tx1"/>
                          </a:solidFill>
                          <a:effectLst/>
                          <a:latin typeface="Times New Roman" pitchFamily="18" charset="0"/>
                          <a:cs typeface="Times New Roman" pitchFamily="18" charset="0"/>
                        </a:rPr>
                        <a:t>hiệu</a:t>
                      </a:r>
                      <a:endParaRPr lang="en-US" sz="750" b="1" dirty="0">
                        <a:solidFill>
                          <a:schemeClr val="tx1"/>
                        </a:solidFill>
                        <a:effectLst/>
                        <a:latin typeface="Times New Roman" pitchFamily="18" charset="0"/>
                        <a:ea typeface="MS Mincho"/>
                        <a:cs typeface="Times New Roman" pitchFamily="18" charset="0"/>
                      </a:endParaRPr>
                    </a:p>
                  </a:txBody>
                  <a:tcPr marL="46284" marR="46284" marT="0" marB="0"/>
                </a:tc>
                <a:tc>
                  <a:txBody>
                    <a:bodyPr/>
                    <a:lstStyle/>
                    <a:p>
                      <a:pPr algn="ctr">
                        <a:lnSpc>
                          <a:spcPct val="100000"/>
                        </a:lnSpc>
                        <a:spcBef>
                          <a:spcPts val="0"/>
                        </a:spcBef>
                        <a:spcAft>
                          <a:spcPts val="0"/>
                        </a:spcAft>
                      </a:pPr>
                      <a:r>
                        <a:rPr lang="en-US" sz="750" b="1" dirty="0">
                          <a:solidFill>
                            <a:schemeClr val="tx1"/>
                          </a:solidFill>
                          <a:effectLst/>
                          <a:latin typeface="Times New Roman" pitchFamily="18" charset="0"/>
                          <a:cs typeface="Times New Roman" pitchFamily="18" charset="0"/>
                        </a:rPr>
                        <a:t>KQHTMĐ </a:t>
                      </a:r>
                      <a:r>
                        <a:rPr lang="en-US" sz="750" b="1" dirty="0" err="1">
                          <a:solidFill>
                            <a:schemeClr val="tx1"/>
                          </a:solidFill>
                          <a:effectLst/>
                          <a:latin typeface="Times New Roman" pitchFamily="18" charset="0"/>
                          <a:cs typeface="Times New Roman" pitchFamily="18" charset="0"/>
                        </a:rPr>
                        <a:t>của</a:t>
                      </a:r>
                      <a:r>
                        <a:rPr lang="en-US" sz="750" b="1" dirty="0">
                          <a:solidFill>
                            <a:schemeClr val="tx1"/>
                          </a:solidFill>
                          <a:effectLst/>
                          <a:latin typeface="Times New Roman" pitchFamily="18" charset="0"/>
                          <a:cs typeface="Times New Roman" pitchFamily="18" charset="0"/>
                        </a:rPr>
                        <a:t> </a:t>
                      </a:r>
                      <a:r>
                        <a:rPr lang="en-US" sz="750" b="1" dirty="0" err="1">
                          <a:solidFill>
                            <a:schemeClr val="tx1"/>
                          </a:solidFill>
                          <a:effectLst/>
                          <a:latin typeface="Times New Roman" pitchFamily="18" charset="0"/>
                          <a:cs typeface="Times New Roman" pitchFamily="18" charset="0"/>
                        </a:rPr>
                        <a:t>học</a:t>
                      </a:r>
                      <a:r>
                        <a:rPr lang="en-US" sz="750" b="1" dirty="0">
                          <a:solidFill>
                            <a:schemeClr val="tx1"/>
                          </a:solidFill>
                          <a:effectLst/>
                          <a:latin typeface="Times New Roman" pitchFamily="18" charset="0"/>
                          <a:cs typeface="Times New Roman" pitchFamily="18" charset="0"/>
                        </a:rPr>
                        <a:t> </a:t>
                      </a:r>
                      <a:r>
                        <a:rPr lang="en-US" sz="750" b="1" dirty="0" err="1">
                          <a:solidFill>
                            <a:schemeClr val="tx1"/>
                          </a:solidFill>
                          <a:effectLst/>
                          <a:latin typeface="Times New Roman" pitchFamily="18" charset="0"/>
                          <a:cs typeface="Times New Roman" pitchFamily="18" charset="0"/>
                        </a:rPr>
                        <a:t>phần</a:t>
                      </a:r>
                      <a:endParaRPr lang="en-US" sz="750" b="1" dirty="0">
                        <a:solidFill>
                          <a:schemeClr val="tx1"/>
                        </a:solidFill>
                        <a:effectLst/>
                        <a:latin typeface="Times New Roman" pitchFamily="18" charset="0"/>
                        <a:cs typeface="Times New Roman" pitchFamily="18" charset="0"/>
                      </a:endParaRPr>
                    </a:p>
                    <a:p>
                      <a:pPr algn="ctr">
                        <a:lnSpc>
                          <a:spcPct val="100000"/>
                        </a:lnSpc>
                        <a:spcBef>
                          <a:spcPts val="0"/>
                        </a:spcBef>
                        <a:spcAft>
                          <a:spcPts val="0"/>
                        </a:spcAft>
                      </a:pPr>
                      <a:r>
                        <a:rPr lang="en-US" sz="750" b="1" dirty="0" err="1">
                          <a:solidFill>
                            <a:schemeClr val="tx1"/>
                          </a:solidFill>
                          <a:effectLst/>
                          <a:latin typeface="Times New Roman" pitchFamily="18" charset="0"/>
                          <a:cs typeface="Times New Roman" pitchFamily="18" charset="0"/>
                        </a:rPr>
                        <a:t>Hoàn</a:t>
                      </a:r>
                      <a:r>
                        <a:rPr lang="en-US" sz="750" b="1" dirty="0">
                          <a:solidFill>
                            <a:schemeClr val="tx1"/>
                          </a:solidFill>
                          <a:effectLst/>
                          <a:latin typeface="Times New Roman" pitchFamily="18" charset="0"/>
                          <a:cs typeface="Times New Roman" pitchFamily="18" charset="0"/>
                        </a:rPr>
                        <a:t> </a:t>
                      </a:r>
                      <a:r>
                        <a:rPr lang="en-US" sz="750" b="1" dirty="0" err="1">
                          <a:solidFill>
                            <a:schemeClr val="tx1"/>
                          </a:solidFill>
                          <a:effectLst/>
                          <a:latin typeface="Times New Roman" pitchFamily="18" charset="0"/>
                          <a:cs typeface="Times New Roman" pitchFamily="18" charset="0"/>
                        </a:rPr>
                        <a:t>thành</a:t>
                      </a:r>
                      <a:r>
                        <a:rPr lang="en-US" sz="750" b="1" dirty="0">
                          <a:solidFill>
                            <a:schemeClr val="tx1"/>
                          </a:solidFill>
                          <a:effectLst/>
                          <a:latin typeface="Times New Roman" pitchFamily="18" charset="0"/>
                          <a:cs typeface="Times New Roman" pitchFamily="18" charset="0"/>
                        </a:rPr>
                        <a:t> </a:t>
                      </a:r>
                      <a:r>
                        <a:rPr lang="en-US" sz="750" b="1" dirty="0" err="1">
                          <a:solidFill>
                            <a:schemeClr val="tx1"/>
                          </a:solidFill>
                          <a:effectLst/>
                          <a:latin typeface="Times New Roman" pitchFamily="18" charset="0"/>
                          <a:cs typeface="Times New Roman" pitchFamily="18" charset="0"/>
                        </a:rPr>
                        <a:t>học</a:t>
                      </a:r>
                      <a:r>
                        <a:rPr lang="en-US" sz="750" b="1" dirty="0">
                          <a:solidFill>
                            <a:schemeClr val="tx1"/>
                          </a:solidFill>
                          <a:effectLst/>
                          <a:latin typeface="Times New Roman" pitchFamily="18" charset="0"/>
                          <a:cs typeface="Times New Roman" pitchFamily="18" charset="0"/>
                        </a:rPr>
                        <a:t> </a:t>
                      </a:r>
                      <a:r>
                        <a:rPr lang="en-US" sz="750" b="1" dirty="0" err="1">
                          <a:solidFill>
                            <a:schemeClr val="tx1"/>
                          </a:solidFill>
                          <a:effectLst/>
                          <a:latin typeface="Times New Roman" pitchFamily="18" charset="0"/>
                          <a:cs typeface="Times New Roman" pitchFamily="18" charset="0"/>
                        </a:rPr>
                        <a:t>phần</a:t>
                      </a:r>
                      <a:r>
                        <a:rPr lang="en-US" sz="750" b="1" dirty="0">
                          <a:solidFill>
                            <a:schemeClr val="tx1"/>
                          </a:solidFill>
                          <a:effectLst/>
                          <a:latin typeface="Times New Roman" pitchFamily="18" charset="0"/>
                          <a:cs typeface="Times New Roman" pitchFamily="18" charset="0"/>
                        </a:rPr>
                        <a:t> </a:t>
                      </a:r>
                      <a:r>
                        <a:rPr lang="en-US" sz="750" b="1" dirty="0" err="1">
                          <a:solidFill>
                            <a:schemeClr val="tx1"/>
                          </a:solidFill>
                          <a:effectLst/>
                          <a:latin typeface="Times New Roman" pitchFamily="18" charset="0"/>
                          <a:cs typeface="Times New Roman" pitchFamily="18" charset="0"/>
                        </a:rPr>
                        <a:t>này</a:t>
                      </a:r>
                      <a:r>
                        <a:rPr lang="en-US" sz="750" b="1" dirty="0">
                          <a:solidFill>
                            <a:schemeClr val="tx1"/>
                          </a:solidFill>
                          <a:effectLst/>
                          <a:latin typeface="Times New Roman" pitchFamily="18" charset="0"/>
                          <a:cs typeface="Times New Roman" pitchFamily="18" charset="0"/>
                        </a:rPr>
                        <a:t>, </a:t>
                      </a:r>
                      <a:r>
                        <a:rPr lang="en-US" sz="750" b="1" dirty="0" err="1">
                          <a:solidFill>
                            <a:schemeClr val="tx1"/>
                          </a:solidFill>
                          <a:effectLst/>
                          <a:latin typeface="Times New Roman" pitchFamily="18" charset="0"/>
                          <a:cs typeface="Times New Roman" pitchFamily="18" charset="0"/>
                        </a:rPr>
                        <a:t>sinh</a:t>
                      </a:r>
                      <a:r>
                        <a:rPr lang="en-US" sz="750" b="1" dirty="0">
                          <a:solidFill>
                            <a:schemeClr val="tx1"/>
                          </a:solidFill>
                          <a:effectLst/>
                          <a:latin typeface="Times New Roman" pitchFamily="18" charset="0"/>
                          <a:cs typeface="Times New Roman" pitchFamily="18" charset="0"/>
                        </a:rPr>
                        <a:t> </a:t>
                      </a:r>
                      <a:r>
                        <a:rPr lang="en-US" sz="750" b="1" dirty="0" err="1">
                          <a:solidFill>
                            <a:schemeClr val="tx1"/>
                          </a:solidFill>
                          <a:effectLst/>
                          <a:latin typeface="Times New Roman" pitchFamily="18" charset="0"/>
                          <a:cs typeface="Times New Roman" pitchFamily="18" charset="0"/>
                        </a:rPr>
                        <a:t>viên</a:t>
                      </a:r>
                      <a:r>
                        <a:rPr lang="en-US" sz="750" b="1" dirty="0">
                          <a:solidFill>
                            <a:schemeClr val="tx1"/>
                          </a:solidFill>
                          <a:effectLst/>
                          <a:latin typeface="Times New Roman" pitchFamily="18" charset="0"/>
                          <a:cs typeface="Times New Roman" pitchFamily="18" charset="0"/>
                        </a:rPr>
                        <a:t> </a:t>
                      </a:r>
                      <a:r>
                        <a:rPr lang="en-US" sz="750" b="1" dirty="0" err="1">
                          <a:solidFill>
                            <a:schemeClr val="tx1"/>
                          </a:solidFill>
                          <a:effectLst/>
                          <a:latin typeface="Times New Roman" pitchFamily="18" charset="0"/>
                          <a:cs typeface="Times New Roman" pitchFamily="18" charset="0"/>
                        </a:rPr>
                        <a:t>thực</a:t>
                      </a:r>
                      <a:r>
                        <a:rPr lang="en-US" sz="750" b="1" dirty="0">
                          <a:solidFill>
                            <a:schemeClr val="tx1"/>
                          </a:solidFill>
                          <a:effectLst/>
                          <a:latin typeface="Times New Roman" pitchFamily="18" charset="0"/>
                          <a:cs typeface="Times New Roman" pitchFamily="18" charset="0"/>
                        </a:rPr>
                        <a:t> </a:t>
                      </a:r>
                      <a:r>
                        <a:rPr lang="en-US" sz="750" b="1" dirty="0" err="1">
                          <a:solidFill>
                            <a:schemeClr val="tx1"/>
                          </a:solidFill>
                          <a:effectLst/>
                          <a:latin typeface="Times New Roman" pitchFamily="18" charset="0"/>
                          <a:cs typeface="Times New Roman" pitchFamily="18" charset="0"/>
                        </a:rPr>
                        <a:t>hiện</a:t>
                      </a:r>
                      <a:r>
                        <a:rPr lang="en-US" sz="750" b="1" dirty="0">
                          <a:solidFill>
                            <a:schemeClr val="tx1"/>
                          </a:solidFill>
                          <a:effectLst/>
                          <a:latin typeface="Times New Roman" pitchFamily="18" charset="0"/>
                          <a:cs typeface="Times New Roman" pitchFamily="18" charset="0"/>
                        </a:rPr>
                        <a:t> </a:t>
                      </a:r>
                      <a:r>
                        <a:rPr lang="en-US" sz="750" b="1" dirty="0" err="1">
                          <a:solidFill>
                            <a:schemeClr val="tx1"/>
                          </a:solidFill>
                          <a:effectLst/>
                          <a:latin typeface="Times New Roman" pitchFamily="18" charset="0"/>
                          <a:cs typeface="Times New Roman" pitchFamily="18" charset="0"/>
                        </a:rPr>
                        <a:t>được</a:t>
                      </a:r>
                      <a:endParaRPr lang="en-US" sz="750" b="1" dirty="0">
                        <a:solidFill>
                          <a:schemeClr val="tx1"/>
                        </a:solidFill>
                        <a:effectLst/>
                        <a:latin typeface="Times New Roman" pitchFamily="18" charset="0"/>
                        <a:ea typeface="MS Mincho"/>
                        <a:cs typeface="Times New Roman" pitchFamily="18" charset="0"/>
                      </a:endParaRPr>
                    </a:p>
                  </a:txBody>
                  <a:tcPr marL="46284" marR="46284" marT="0" marB="0"/>
                </a:tc>
                <a:tc>
                  <a:txBody>
                    <a:bodyPr/>
                    <a:lstStyle/>
                    <a:p>
                      <a:pPr algn="ctr">
                        <a:lnSpc>
                          <a:spcPct val="100000"/>
                        </a:lnSpc>
                        <a:spcBef>
                          <a:spcPts val="0"/>
                        </a:spcBef>
                        <a:spcAft>
                          <a:spcPts val="0"/>
                        </a:spcAft>
                      </a:pPr>
                      <a:r>
                        <a:rPr lang="en-US" sz="750" b="1" dirty="0">
                          <a:solidFill>
                            <a:schemeClr val="tx1"/>
                          </a:solidFill>
                          <a:effectLst/>
                          <a:latin typeface="Times New Roman" pitchFamily="18" charset="0"/>
                          <a:cs typeface="Times New Roman" pitchFamily="18" charset="0"/>
                        </a:rPr>
                        <a:t>ELOs </a:t>
                      </a:r>
                      <a:r>
                        <a:rPr lang="en-US" sz="750" b="1" dirty="0" err="1">
                          <a:solidFill>
                            <a:schemeClr val="tx1"/>
                          </a:solidFill>
                          <a:effectLst/>
                          <a:latin typeface="Times New Roman" pitchFamily="18" charset="0"/>
                          <a:cs typeface="Times New Roman" pitchFamily="18" charset="0"/>
                        </a:rPr>
                        <a:t>của</a:t>
                      </a:r>
                      <a:r>
                        <a:rPr lang="en-US" sz="750" b="1" dirty="0">
                          <a:solidFill>
                            <a:schemeClr val="tx1"/>
                          </a:solidFill>
                          <a:effectLst/>
                          <a:latin typeface="Times New Roman" pitchFamily="18" charset="0"/>
                          <a:cs typeface="Times New Roman" pitchFamily="18" charset="0"/>
                        </a:rPr>
                        <a:t> CTĐT</a:t>
                      </a:r>
                      <a:endParaRPr lang="en-US" sz="750" b="1" dirty="0">
                        <a:solidFill>
                          <a:schemeClr val="tx1"/>
                        </a:solidFill>
                        <a:effectLst/>
                        <a:latin typeface="Times New Roman" pitchFamily="18" charset="0"/>
                        <a:ea typeface="MS Mincho"/>
                        <a:cs typeface="Times New Roman" pitchFamily="18" charset="0"/>
                      </a:endParaRPr>
                    </a:p>
                  </a:txBody>
                  <a:tcPr marL="46284" marR="46284" marT="0" marB="0"/>
                </a:tc>
              </a:tr>
              <a:tr h="121705">
                <a:tc gridSpan="3">
                  <a:txBody>
                    <a:bodyPr/>
                    <a:lstStyle/>
                    <a:p>
                      <a:pPr algn="ctr">
                        <a:lnSpc>
                          <a:spcPct val="100000"/>
                        </a:lnSpc>
                        <a:spcBef>
                          <a:spcPts val="0"/>
                        </a:spcBef>
                        <a:spcAft>
                          <a:spcPts val="0"/>
                        </a:spcAft>
                      </a:pPr>
                      <a:r>
                        <a:rPr lang="en-US" sz="750" dirty="0" err="1">
                          <a:solidFill>
                            <a:schemeClr val="tx1"/>
                          </a:solidFill>
                          <a:effectLst/>
                          <a:latin typeface="Times New Roman" pitchFamily="18" charset="0"/>
                          <a:cs typeface="Times New Roman" pitchFamily="18" charset="0"/>
                        </a:rPr>
                        <a:t>Kiến</a:t>
                      </a:r>
                      <a:r>
                        <a:rPr lang="en-US" sz="750" dirty="0">
                          <a:solidFill>
                            <a:schemeClr val="tx1"/>
                          </a:solidFill>
                          <a:effectLst/>
                          <a:latin typeface="Times New Roman" pitchFamily="18" charset="0"/>
                          <a:cs typeface="Times New Roman" pitchFamily="18" charset="0"/>
                        </a:rPr>
                        <a:t> </a:t>
                      </a:r>
                      <a:r>
                        <a:rPr lang="en-US" sz="750" dirty="0" err="1" smtClean="0">
                          <a:solidFill>
                            <a:schemeClr val="tx1"/>
                          </a:solidFill>
                          <a:effectLst/>
                          <a:latin typeface="Times New Roman" pitchFamily="18" charset="0"/>
                          <a:cs typeface="Times New Roman" pitchFamily="18" charset="0"/>
                        </a:rPr>
                        <a:t>thức</a:t>
                      </a:r>
                      <a:endParaRPr lang="en-US" sz="750" dirty="0">
                        <a:solidFill>
                          <a:schemeClr val="tx1"/>
                        </a:solidFill>
                        <a:effectLst/>
                        <a:latin typeface="Times New Roman" pitchFamily="18" charset="0"/>
                        <a:ea typeface="MS Mincho"/>
                        <a:cs typeface="Times New Roman" pitchFamily="18" charset="0"/>
                      </a:endParaRPr>
                    </a:p>
                  </a:txBody>
                  <a:tcPr marL="46284" marR="46284" marT="0" marB="0"/>
                </a:tc>
                <a:tc hMerge="1">
                  <a:txBody>
                    <a:bodyPr/>
                    <a:lstStyle/>
                    <a:p>
                      <a:endParaRPr lang="en-US"/>
                    </a:p>
                  </a:txBody>
                  <a:tcPr/>
                </a:tc>
                <a:tc hMerge="1">
                  <a:txBody>
                    <a:bodyPr/>
                    <a:lstStyle/>
                    <a:p>
                      <a:endParaRPr lang="en-US"/>
                    </a:p>
                  </a:txBody>
                  <a:tcPr/>
                </a:tc>
              </a:tr>
              <a:tr h="429201">
                <a:tc>
                  <a:txBody>
                    <a:bodyPr/>
                    <a:lstStyle/>
                    <a:p>
                      <a:pPr algn="ctr">
                        <a:lnSpc>
                          <a:spcPts val="720"/>
                        </a:lnSpc>
                        <a:spcBef>
                          <a:spcPts val="0"/>
                        </a:spcBef>
                        <a:spcAft>
                          <a:spcPts val="0"/>
                        </a:spcAft>
                      </a:pPr>
                      <a:r>
                        <a:rPr lang="en-US" sz="750" dirty="0">
                          <a:solidFill>
                            <a:schemeClr val="tx1"/>
                          </a:solidFill>
                          <a:effectLst/>
                          <a:latin typeface="Times New Roman" pitchFamily="18" charset="0"/>
                          <a:cs typeface="Times New Roman" pitchFamily="18" charset="0"/>
                        </a:rPr>
                        <a:t>CELO1</a:t>
                      </a:r>
                      <a:endParaRPr lang="en-US" sz="750" dirty="0">
                        <a:solidFill>
                          <a:schemeClr val="tx1"/>
                        </a:solidFill>
                        <a:effectLst/>
                        <a:latin typeface="Times New Roman" pitchFamily="18" charset="0"/>
                        <a:ea typeface="MS Mincho"/>
                        <a:cs typeface="Times New Roman" pitchFamily="18" charset="0"/>
                      </a:endParaRPr>
                    </a:p>
                  </a:txBody>
                  <a:tcPr marL="46284" marR="46284" marT="0" marB="0" anchor="ctr"/>
                </a:tc>
                <a:tc>
                  <a:txBody>
                    <a:bodyPr/>
                    <a:lstStyle/>
                    <a:p>
                      <a:pPr>
                        <a:lnSpc>
                          <a:spcPts val="720"/>
                        </a:lnSpc>
                        <a:spcBef>
                          <a:spcPts val="0"/>
                        </a:spcBef>
                        <a:spcAft>
                          <a:spcPts val="0"/>
                        </a:spcAft>
                      </a:pPr>
                      <a:r>
                        <a:rPr lang="en-US" sz="750" dirty="0" err="1">
                          <a:effectLst/>
                          <a:latin typeface="Times New Roman" pitchFamily="18" charset="0"/>
                          <a:cs typeface="Times New Roman" pitchFamily="18" charset="0"/>
                        </a:rPr>
                        <a:t>Trình</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bày</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được</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các</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khái</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niệm</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nguồn</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gốc</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phát</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sinh</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tính</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chất</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và</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phân</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loại</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chất</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thải</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nguy</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hại</a:t>
                      </a:r>
                      <a:r>
                        <a:rPr lang="en-US" sz="750" dirty="0">
                          <a:effectLst/>
                          <a:latin typeface="Times New Roman" pitchFamily="18" charset="0"/>
                          <a:cs typeface="Times New Roman" pitchFamily="18" charset="0"/>
                        </a:rPr>
                        <a:t> (CTNH)</a:t>
                      </a:r>
                      <a:endParaRPr lang="en-US" sz="750" dirty="0">
                        <a:effectLst/>
                        <a:latin typeface="Times New Roman" pitchFamily="18" charset="0"/>
                        <a:ea typeface="MS Mincho"/>
                        <a:cs typeface="Times New Roman" pitchFamily="18" charset="0"/>
                      </a:endParaRPr>
                    </a:p>
                  </a:txBody>
                  <a:tcPr marL="46284" marR="46284" marT="0" marB="0" anchor="ctr"/>
                </a:tc>
                <a:tc>
                  <a:txBody>
                    <a:bodyPr/>
                    <a:lstStyle/>
                    <a:p>
                      <a:pPr>
                        <a:lnSpc>
                          <a:spcPts val="720"/>
                        </a:lnSpc>
                        <a:spcBef>
                          <a:spcPts val="0"/>
                        </a:spcBef>
                        <a:spcAft>
                          <a:spcPts val="0"/>
                        </a:spcAft>
                      </a:pPr>
                      <a:r>
                        <a:rPr lang="vi-VN" sz="750" dirty="0">
                          <a:effectLst/>
                          <a:latin typeface="Times New Roman" pitchFamily="18" charset="0"/>
                          <a:cs typeface="Times New Roman" pitchFamily="18" charset="0"/>
                        </a:rPr>
                        <a:t>ELO2: </a:t>
                      </a:r>
                      <a:r>
                        <a:rPr lang="da-DK" sz="750" dirty="0">
                          <a:effectLst/>
                          <a:latin typeface="Times New Roman" pitchFamily="18" charset="0"/>
                          <a:cs typeface="Times New Roman" pitchFamily="18" charset="0"/>
                        </a:rPr>
                        <a:t> Phân tích chất lượng môi trường bao gồm thiết kế và thực hiện các thí nghiệm về  môi trường, cũng như thu thập và giải thích số liệu.</a:t>
                      </a:r>
                      <a:endParaRPr lang="en-US" sz="750" dirty="0">
                        <a:effectLst/>
                        <a:latin typeface="Times New Roman" pitchFamily="18" charset="0"/>
                        <a:cs typeface="Times New Roman" pitchFamily="18" charset="0"/>
                      </a:endParaRPr>
                    </a:p>
                    <a:p>
                      <a:pPr>
                        <a:lnSpc>
                          <a:spcPts val="720"/>
                        </a:lnSpc>
                        <a:spcBef>
                          <a:spcPts val="0"/>
                        </a:spcBef>
                        <a:spcAft>
                          <a:spcPts val="0"/>
                        </a:spcAft>
                      </a:pPr>
                      <a:r>
                        <a:rPr lang="vi-VN" sz="750" dirty="0" smtClean="0">
                          <a:effectLst/>
                          <a:latin typeface="Times New Roman" pitchFamily="18" charset="0"/>
                          <a:cs typeface="Times New Roman" pitchFamily="18" charset="0"/>
                        </a:rPr>
                        <a:t>ELO3</a:t>
                      </a:r>
                      <a:r>
                        <a:rPr lang="vi-VN" sz="750" dirty="0">
                          <a:effectLst/>
                          <a:latin typeface="Times New Roman" pitchFamily="18" charset="0"/>
                          <a:cs typeface="Times New Roman" pitchFamily="18" charset="0"/>
                        </a:rPr>
                        <a:t>: </a:t>
                      </a:r>
                      <a:r>
                        <a:rPr lang="da-DK" sz="750" dirty="0">
                          <a:effectLst/>
                          <a:latin typeface="Times New Roman" pitchFamily="18" charset="0"/>
                          <a:cs typeface="Times New Roman" pitchFamily="18" charset="0"/>
                        </a:rPr>
                        <a:t> Đánh giá tác động của việc sử dụng tài nguyên và sự phát thải đến chất lượng môi trường</a:t>
                      </a:r>
                      <a:r>
                        <a:rPr lang="en-US" sz="750" dirty="0">
                          <a:effectLst/>
                          <a:latin typeface="Times New Roman" pitchFamily="18" charset="0"/>
                          <a:cs typeface="Times New Roman" pitchFamily="18" charset="0"/>
                        </a:rPr>
                        <a:t>.</a:t>
                      </a:r>
                      <a:endParaRPr lang="en-US" sz="750" dirty="0">
                        <a:effectLst/>
                        <a:latin typeface="Times New Roman" pitchFamily="18" charset="0"/>
                        <a:ea typeface="MS Mincho"/>
                        <a:cs typeface="Times New Roman" pitchFamily="18" charset="0"/>
                      </a:endParaRPr>
                    </a:p>
                  </a:txBody>
                  <a:tcPr marL="46284" marR="46284" marT="0" marB="0" anchor="ctr"/>
                </a:tc>
              </a:tr>
              <a:tr h="321867">
                <a:tc>
                  <a:txBody>
                    <a:bodyPr/>
                    <a:lstStyle/>
                    <a:p>
                      <a:pPr algn="ctr">
                        <a:lnSpc>
                          <a:spcPts val="720"/>
                        </a:lnSpc>
                        <a:spcBef>
                          <a:spcPts val="0"/>
                        </a:spcBef>
                        <a:spcAft>
                          <a:spcPts val="0"/>
                        </a:spcAft>
                      </a:pPr>
                      <a:r>
                        <a:rPr lang="en-US" sz="750" dirty="0">
                          <a:solidFill>
                            <a:schemeClr val="tx1"/>
                          </a:solidFill>
                          <a:effectLst/>
                          <a:latin typeface="Times New Roman" pitchFamily="18" charset="0"/>
                          <a:cs typeface="Times New Roman" pitchFamily="18" charset="0"/>
                        </a:rPr>
                        <a:t>CELO2</a:t>
                      </a:r>
                      <a:endParaRPr lang="en-US" sz="750" dirty="0">
                        <a:solidFill>
                          <a:schemeClr val="tx1"/>
                        </a:solidFill>
                        <a:effectLst/>
                        <a:latin typeface="Times New Roman" pitchFamily="18" charset="0"/>
                        <a:ea typeface="MS Mincho"/>
                        <a:cs typeface="Times New Roman" pitchFamily="18" charset="0"/>
                      </a:endParaRPr>
                    </a:p>
                  </a:txBody>
                  <a:tcPr marL="46284" marR="46284" marT="0" marB="0" anchor="ctr"/>
                </a:tc>
                <a:tc>
                  <a:txBody>
                    <a:bodyPr/>
                    <a:lstStyle/>
                    <a:p>
                      <a:pPr>
                        <a:lnSpc>
                          <a:spcPts val="720"/>
                        </a:lnSpc>
                        <a:spcBef>
                          <a:spcPts val="0"/>
                        </a:spcBef>
                        <a:spcAft>
                          <a:spcPts val="0"/>
                        </a:spcAft>
                      </a:pPr>
                      <a:r>
                        <a:rPr lang="en-US" sz="750" dirty="0" err="1">
                          <a:effectLst/>
                          <a:latin typeface="Times New Roman" pitchFamily="18" charset="0"/>
                          <a:cs typeface="Times New Roman" pitchFamily="18" charset="0"/>
                        </a:rPr>
                        <a:t>Phân</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tích</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được</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hệ</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thống</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quản</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lý</a:t>
                      </a:r>
                      <a:r>
                        <a:rPr lang="en-US" sz="750" dirty="0">
                          <a:effectLst/>
                          <a:latin typeface="Times New Roman" pitchFamily="18" charset="0"/>
                          <a:cs typeface="Times New Roman" pitchFamily="18" charset="0"/>
                        </a:rPr>
                        <a:t> CTNH</a:t>
                      </a:r>
                      <a:endParaRPr lang="en-US" sz="750" dirty="0">
                        <a:effectLst/>
                        <a:latin typeface="Times New Roman" pitchFamily="18" charset="0"/>
                        <a:ea typeface="MS Mincho"/>
                        <a:cs typeface="Times New Roman" pitchFamily="18" charset="0"/>
                      </a:endParaRPr>
                    </a:p>
                  </a:txBody>
                  <a:tcPr marL="46284" marR="46284" marT="0" marB="0" anchor="ctr"/>
                </a:tc>
                <a:tc>
                  <a:txBody>
                    <a:bodyPr/>
                    <a:lstStyle/>
                    <a:p>
                      <a:pPr>
                        <a:lnSpc>
                          <a:spcPts val="720"/>
                        </a:lnSpc>
                        <a:spcBef>
                          <a:spcPts val="0"/>
                        </a:spcBef>
                        <a:spcAft>
                          <a:spcPts val="0"/>
                        </a:spcAft>
                      </a:pPr>
                      <a:r>
                        <a:rPr lang="vi-VN" sz="750" dirty="0">
                          <a:effectLst/>
                          <a:latin typeface="Times New Roman" pitchFamily="18" charset="0"/>
                          <a:cs typeface="Times New Roman" pitchFamily="18" charset="0"/>
                        </a:rPr>
                        <a:t>ELO4: </a:t>
                      </a:r>
                      <a:r>
                        <a:rPr lang="da-DK" sz="750" dirty="0">
                          <a:effectLst/>
                          <a:latin typeface="Times New Roman" pitchFamily="18" charset="0"/>
                          <a:cs typeface="Times New Roman" pitchFamily="18" charset="0"/>
                        </a:rPr>
                        <a:t> Xây dựng các giải pháp bền vững cho việc quản lý, bảo vệ môi trường và tài nguyên dựa trên các quan điểm (perspectives) khác nhau của khoa học, nhân văn và xã hội.</a:t>
                      </a:r>
                      <a:endParaRPr lang="en-US" sz="750" dirty="0">
                        <a:effectLst/>
                        <a:latin typeface="Times New Roman" pitchFamily="18" charset="0"/>
                        <a:ea typeface="MS Mincho"/>
                        <a:cs typeface="Times New Roman" pitchFamily="18" charset="0"/>
                      </a:endParaRPr>
                    </a:p>
                  </a:txBody>
                  <a:tcPr marL="46284" marR="46284" marT="0" marB="0" anchor="ctr"/>
                </a:tc>
              </a:tr>
              <a:tr h="427645">
                <a:tc>
                  <a:txBody>
                    <a:bodyPr/>
                    <a:lstStyle/>
                    <a:p>
                      <a:pPr algn="ctr">
                        <a:lnSpc>
                          <a:spcPts val="720"/>
                        </a:lnSpc>
                        <a:spcBef>
                          <a:spcPts val="0"/>
                        </a:spcBef>
                        <a:spcAft>
                          <a:spcPts val="0"/>
                        </a:spcAft>
                      </a:pPr>
                      <a:r>
                        <a:rPr lang="en-US" sz="750" dirty="0">
                          <a:solidFill>
                            <a:schemeClr val="tx1"/>
                          </a:solidFill>
                          <a:effectLst/>
                          <a:latin typeface="Times New Roman" pitchFamily="18" charset="0"/>
                          <a:cs typeface="Times New Roman" pitchFamily="18" charset="0"/>
                        </a:rPr>
                        <a:t>CELO3</a:t>
                      </a:r>
                      <a:endParaRPr lang="en-US" sz="750" dirty="0">
                        <a:solidFill>
                          <a:schemeClr val="tx1"/>
                        </a:solidFill>
                        <a:effectLst/>
                        <a:latin typeface="Times New Roman" pitchFamily="18" charset="0"/>
                        <a:ea typeface="MS Mincho"/>
                        <a:cs typeface="Times New Roman" pitchFamily="18" charset="0"/>
                      </a:endParaRPr>
                    </a:p>
                  </a:txBody>
                  <a:tcPr marL="46284" marR="46284" marT="0" marB="0" anchor="ctr"/>
                </a:tc>
                <a:tc>
                  <a:txBody>
                    <a:bodyPr/>
                    <a:lstStyle/>
                    <a:p>
                      <a:pPr>
                        <a:lnSpc>
                          <a:spcPts val="720"/>
                        </a:lnSpc>
                        <a:spcBef>
                          <a:spcPts val="0"/>
                        </a:spcBef>
                        <a:spcAft>
                          <a:spcPts val="0"/>
                        </a:spcAft>
                      </a:pPr>
                      <a:r>
                        <a:rPr lang="en-US" sz="750" dirty="0" err="1">
                          <a:effectLst/>
                          <a:latin typeface="Times New Roman" pitchFamily="18" charset="0"/>
                          <a:cs typeface="Times New Roman" pitchFamily="18" charset="0"/>
                        </a:rPr>
                        <a:t>Trình</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bày</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các</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khâu</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thu</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gom</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lưu</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giữ</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và</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vận</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chuyển</a:t>
                      </a:r>
                      <a:r>
                        <a:rPr lang="en-US" sz="750" dirty="0">
                          <a:effectLst/>
                          <a:latin typeface="Times New Roman" pitchFamily="18" charset="0"/>
                          <a:cs typeface="Times New Roman" pitchFamily="18" charset="0"/>
                        </a:rPr>
                        <a:t> CTNH</a:t>
                      </a:r>
                      <a:endParaRPr lang="en-US" sz="750" dirty="0">
                        <a:effectLst/>
                        <a:latin typeface="Times New Roman" pitchFamily="18" charset="0"/>
                        <a:ea typeface="MS Mincho"/>
                        <a:cs typeface="Times New Roman" pitchFamily="18" charset="0"/>
                      </a:endParaRPr>
                    </a:p>
                  </a:txBody>
                  <a:tcPr marL="46284" marR="46284" marT="0" marB="0" anchor="ctr"/>
                </a:tc>
                <a:tc>
                  <a:txBody>
                    <a:bodyPr/>
                    <a:lstStyle/>
                    <a:p>
                      <a:pPr>
                        <a:lnSpc>
                          <a:spcPts val="720"/>
                        </a:lnSpc>
                        <a:spcBef>
                          <a:spcPts val="0"/>
                        </a:spcBef>
                        <a:spcAft>
                          <a:spcPts val="0"/>
                        </a:spcAft>
                      </a:pPr>
                      <a:r>
                        <a:rPr lang="vi-VN" sz="750" dirty="0">
                          <a:effectLst/>
                          <a:latin typeface="Times New Roman" pitchFamily="18" charset="0"/>
                          <a:cs typeface="Times New Roman" pitchFamily="18" charset="0"/>
                        </a:rPr>
                        <a:t>ELO2: </a:t>
                      </a:r>
                      <a:r>
                        <a:rPr lang="da-DK" sz="750" dirty="0">
                          <a:effectLst/>
                          <a:latin typeface="Times New Roman" pitchFamily="18" charset="0"/>
                          <a:cs typeface="Times New Roman" pitchFamily="18" charset="0"/>
                        </a:rPr>
                        <a:t> Phân tích chất lượng môi trường bao gồm thiết kế và thực hiện các thí nghiệm về  môi trường, cũng như thu thập và giải thích số liệu.</a:t>
                      </a:r>
                      <a:endParaRPr lang="en-US" sz="750" dirty="0">
                        <a:effectLst/>
                        <a:latin typeface="Times New Roman" pitchFamily="18" charset="0"/>
                        <a:cs typeface="Times New Roman" pitchFamily="18" charset="0"/>
                      </a:endParaRPr>
                    </a:p>
                    <a:p>
                      <a:pPr>
                        <a:lnSpc>
                          <a:spcPts val="720"/>
                        </a:lnSpc>
                        <a:spcBef>
                          <a:spcPts val="0"/>
                        </a:spcBef>
                        <a:spcAft>
                          <a:spcPts val="0"/>
                        </a:spcAft>
                      </a:pPr>
                      <a:r>
                        <a:rPr lang="vi-VN" sz="750" dirty="0" smtClean="0">
                          <a:effectLst/>
                          <a:latin typeface="Times New Roman" pitchFamily="18" charset="0"/>
                          <a:cs typeface="Times New Roman" pitchFamily="18" charset="0"/>
                        </a:rPr>
                        <a:t>ELO3</a:t>
                      </a:r>
                      <a:r>
                        <a:rPr lang="vi-VN" sz="750" dirty="0">
                          <a:effectLst/>
                          <a:latin typeface="Times New Roman" pitchFamily="18" charset="0"/>
                          <a:cs typeface="Times New Roman" pitchFamily="18" charset="0"/>
                        </a:rPr>
                        <a:t>: </a:t>
                      </a:r>
                      <a:r>
                        <a:rPr lang="da-DK" sz="750" dirty="0">
                          <a:effectLst/>
                          <a:latin typeface="Times New Roman" pitchFamily="18" charset="0"/>
                          <a:cs typeface="Times New Roman" pitchFamily="18" charset="0"/>
                        </a:rPr>
                        <a:t> Đánh giá tác động của việc sử dụng tài nguyên và sự phát thải đến chất lượng môi trường</a:t>
                      </a:r>
                      <a:r>
                        <a:rPr lang="en-US" sz="750" dirty="0">
                          <a:effectLst/>
                          <a:latin typeface="Times New Roman" pitchFamily="18" charset="0"/>
                          <a:cs typeface="Times New Roman" pitchFamily="18" charset="0"/>
                        </a:rPr>
                        <a:t>.</a:t>
                      </a:r>
                      <a:endParaRPr lang="en-US" sz="750" dirty="0">
                        <a:effectLst/>
                        <a:latin typeface="Times New Roman" pitchFamily="18" charset="0"/>
                        <a:ea typeface="MS Mincho"/>
                        <a:cs typeface="Times New Roman" pitchFamily="18" charset="0"/>
                      </a:endParaRPr>
                    </a:p>
                  </a:txBody>
                  <a:tcPr marL="46284" marR="46284" marT="0" marB="0" anchor="ctr"/>
                </a:tc>
              </a:tr>
              <a:tr h="533422">
                <a:tc>
                  <a:txBody>
                    <a:bodyPr/>
                    <a:lstStyle/>
                    <a:p>
                      <a:pPr algn="ctr">
                        <a:lnSpc>
                          <a:spcPts val="720"/>
                        </a:lnSpc>
                        <a:spcBef>
                          <a:spcPts val="0"/>
                        </a:spcBef>
                        <a:spcAft>
                          <a:spcPts val="0"/>
                        </a:spcAft>
                      </a:pPr>
                      <a:r>
                        <a:rPr lang="en-US" sz="750" dirty="0">
                          <a:solidFill>
                            <a:schemeClr val="tx1"/>
                          </a:solidFill>
                          <a:effectLst/>
                          <a:latin typeface="Times New Roman" pitchFamily="18" charset="0"/>
                          <a:cs typeface="Times New Roman" pitchFamily="18" charset="0"/>
                        </a:rPr>
                        <a:t>CELO4</a:t>
                      </a:r>
                      <a:endParaRPr lang="en-US" sz="750" dirty="0">
                        <a:solidFill>
                          <a:schemeClr val="tx1"/>
                        </a:solidFill>
                        <a:effectLst/>
                        <a:latin typeface="Times New Roman" pitchFamily="18" charset="0"/>
                        <a:ea typeface="MS Mincho"/>
                        <a:cs typeface="Times New Roman" pitchFamily="18" charset="0"/>
                      </a:endParaRPr>
                    </a:p>
                  </a:txBody>
                  <a:tcPr marL="46284" marR="46284" marT="0" marB="0" anchor="ctr"/>
                </a:tc>
                <a:tc>
                  <a:txBody>
                    <a:bodyPr/>
                    <a:lstStyle/>
                    <a:p>
                      <a:pPr>
                        <a:lnSpc>
                          <a:spcPts val="720"/>
                        </a:lnSpc>
                        <a:spcBef>
                          <a:spcPts val="0"/>
                        </a:spcBef>
                        <a:spcAft>
                          <a:spcPts val="0"/>
                        </a:spcAft>
                      </a:pPr>
                      <a:r>
                        <a:rPr lang="en-US" sz="750" dirty="0" err="1">
                          <a:effectLst/>
                          <a:latin typeface="Times New Roman" pitchFamily="18" charset="0"/>
                          <a:cs typeface="Times New Roman" pitchFamily="18" charset="0"/>
                        </a:rPr>
                        <a:t>Lựa</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chọn</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được</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các</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công</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nghệ</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xử</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lý</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và</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thu</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hồi</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cho</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các</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loại</a:t>
                      </a:r>
                      <a:r>
                        <a:rPr lang="en-US" sz="750" dirty="0">
                          <a:effectLst/>
                          <a:latin typeface="Times New Roman" pitchFamily="18" charset="0"/>
                          <a:cs typeface="Times New Roman" pitchFamily="18" charset="0"/>
                        </a:rPr>
                        <a:t> CTNH </a:t>
                      </a:r>
                      <a:r>
                        <a:rPr lang="en-US" sz="750" dirty="0" err="1">
                          <a:effectLst/>
                          <a:latin typeface="Times New Roman" pitchFamily="18" charset="0"/>
                          <a:cs typeface="Times New Roman" pitchFamily="18" charset="0"/>
                        </a:rPr>
                        <a:t>phù</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hợp</a:t>
                      </a:r>
                      <a:endParaRPr lang="en-US" sz="750" dirty="0">
                        <a:effectLst/>
                        <a:latin typeface="Times New Roman" pitchFamily="18" charset="0"/>
                        <a:ea typeface="MS Mincho"/>
                        <a:cs typeface="Times New Roman" pitchFamily="18" charset="0"/>
                      </a:endParaRPr>
                    </a:p>
                  </a:txBody>
                  <a:tcPr marL="46284" marR="46284" marT="0" marB="0" anchor="ctr"/>
                </a:tc>
                <a:tc>
                  <a:txBody>
                    <a:bodyPr/>
                    <a:lstStyle/>
                    <a:p>
                      <a:pPr>
                        <a:lnSpc>
                          <a:spcPts val="720"/>
                        </a:lnSpc>
                        <a:spcBef>
                          <a:spcPts val="0"/>
                        </a:spcBef>
                        <a:spcAft>
                          <a:spcPts val="0"/>
                        </a:spcAft>
                      </a:pPr>
                      <a:r>
                        <a:rPr lang="vi-VN" sz="750" dirty="0">
                          <a:effectLst/>
                          <a:latin typeface="Times New Roman" pitchFamily="18" charset="0"/>
                          <a:cs typeface="Times New Roman" pitchFamily="18" charset="0"/>
                        </a:rPr>
                        <a:t>ELO4: </a:t>
                      </a:r>
                      <a:r>
                        <a:rPr lang="da-DK" sz="750" dirty="0">
                          <a:effectLst/>
                          <a:latin typeface="Times New Roman" pitchFamily="18" charset="0"/>
                          <a:cs typeface="Times New Roman" pitchFamily="18" charset="0"/>
                        </a:rPr>
                        <a:t> Xây dựng các giải pháp bền vững cho việc quản lý, bảo vệ môi trường và tài nguyên dựa trên các quan điểm (perspectives) khác nhau của khoa học, nhân văn và xã hội.</a:t>
                      </a:r>
                      <a:endParaRPr lang="en-US" sz="750" dirty="0">
                        <a:effectLst/>
                        <a:latin typeface="Times New Roman" pitchFamily="18" charset="0"/>
                        <a:cs typeface="Times New Roman" pitchFamily="18" charset="0"/>
                      </a:endParaRPr>
                    </a:p>
                    <a:p>
                      <a:pPr>
                        <a:lnSpc>
                          <a:spcPts val="720"/>
                        </a:lnSpc>
                        <a:spcBef>
                          <a:spcPts val="0"/>
                        </a:spcBef>
                        <a:spcAft>
                          <a:spcPts val="0"/>
                        </a:spcAft>
                      </a:pPr>
                      <a:r>
                        <a:rPr lang="vi-VN" sz="750" dirty="0">
                          <a:effectLst/>
                          <a:latin typeface="Times New Roman" pitchFamily="18" charset="0"/>
                          <a:cs typeface="Times New Roman" pitchFamily="18" charset="0"/>
                        </a:rPr>
                        <a:t>ELO 5: </a:t>
                      </a:r>
                      <a:r>
                        <a:rPr lang="da-DK" sz="750" dirty="0">
                          <a:effectLst/>
                          <a:latin typeface="Times New Roman" pitchFamily="18" charset="0"/>
                          <a:cs typeface="Times New Roman" pitchFamily="18" charset="0"/>
                        </a:rPr>
                        <a:t>Thiết kế các công trình xử lý chất thải (rắn, lỏng, khí) theo các tiêu chuẩn, quy chuẩn quốc gia và quốc tế.</a:t>
                      </a:r>
                      <a:endParaRPr lang="en-US" sz="750" dirty="0">
                        <a:effectLst/>
                        <a:latin typeface="Times New Roman" pitchFamily="18" charset="0"/>
                        <a:ea typeface="MS Mincho"/>
                        <a:cs typeface="Times New Roman" pitchFamily="18" charset="0"/>
                      </a:endParaRPr>
                    </a:p>
                  </a:txBody>
                  <a:tcPr marL="46284" marR="46284" marT="0" marB="0" anchor="ctr"/>
                </a:tc>
              </a:tr>
              <a:tr h="110312">
                <a:tc gridSpan="3">
                  <a:txBody>
                    <a:bodyPr/>
                    <a:lstStyle/>
                    <a:p>
                      <a:pPr algn="ctr">
                        <a:lnSpc>
                          <a:spcPts val="720"/>
                        </a:lnSpc>
                        <a:spcBef>
                          <a:spcPts val="0"/>
                        </a:spcBef>
                        <a:spcAft>
                          <a:spcPts val="0"/>
                        </a:spcAft>
                      </a:pPr>
                      <a:r>
                        <a:rPr lang="en-US" sz="750" dirty="0" err="1" smtClean="0">
                          <a:solidFill>
                            <a:schemeClr val="tx1"/>
                          </a:solidFill>
                          <a:effectLst/>
                          <a:latin typeface="Times New Roman" pitchFamily="18" charset="0"/>
                          <a:cs typeface="Times New Roman" pitchFamily="18" charset="0"/>
                        </a:rPr>
                        <a:t>Kỹ</a:t>
                      </a:r>
                      <a:r>
                        <a:rPr lang="en-US" sz="750" dirty="0" smtClean="0">
                          <a:solidFill>
                            <a:schemeClr val="tx1"/>
                          </a:solidFill>
                          <a:effectLst/>
                          <a:latin typeface="Times New Roman" pitchFamily="18" charset="0"/>
                          <a:cs typeface="Times New Roman" pitchFamily="18" charset="0"/>
                        </a:rPr>
                        <a:t> </a:t>
                      </a:r>
                      <a:r>
                        <a:rPr lang="en-US" sz="750" dirty="0" err="1" smtClean="0">
                          <a:solidFill>
                            <a:schemeClr val="tx1"/>
                          </a:solidFill>
                          <a:effectLst/>
                          <a:latin typeface="Times New Roman" pitchFamily="18" charset="0"/>
                          <a:cs typeface="Times New Roman" pitchFamily="18" charset="0"/>
                        </a:rPr>
                        <a:t>năng</a:t>
                      </a:r>
                      <a:endParaRPr lang="en-US" sz="750" dirty="0" smtClean="0">
                        <a:solidFill>
                          <a:schemeClr val="tx1"/>
                        </a:solidFill>
                        <a:effectLst/>
                        <a:latin typeface="Times New Roman" pitchFamily="18" charset="0"/>
                        <a:ea typeface="MS Mincho"/>
                        <a:cs typeface="Times New Roman" pitchFamily="18" charset="0"/>
                      </a:endParaRPr>
                    </a:p>
                  </a:txBody>
                  <a:tcPr marL="46284" marR="46284" marT="0" marB="0" anchor="ctr"/>
                </a:tc>
                <a:tc hMerge="1">
                  <a:txBody>
                    <a:bodyPr/>
                    <a:lstStyle/>
                    <a:p>
                      <a:endParaRPr lang="en-US"/>
                    </a:p>
                  </a:txBody>
                  <a:tcPr/>
                </a:tc>
                <a:tc hMerge="1">
                  <a:txBody>
                    <a:bodyPr/>
                    <a:lstStyle/>
                    <a:p>
                      <a:endParaRPr lang="en-US"/>
                    </a:p>
                  </a:txBody>
                  <a:tcPr/>
                </a:tc>
              </a:tr>
              <a:tr h="438222">
                <a:tc>
                  <a:txBody>
                    <a:bodyPr/>
                    <a:lstStyle/>
                    <a:p>
                      <a:pPr algn="ctr">
                        <a:lnSpc>
                          <a:spcPts val="720"/>
                        </a:lnSpc>
                        <a:spcBef>
                          <a:spcPts val="0"/>
                        </a:spcBef>
                        <a:spcAft>
                          <a:spcPts val="0"/>
                        </a:spcAft>
                      </a:pPr>
                      <a:r>
                        <a:rPr lang="en-US" sz="750" dirty="0">
                          <a:solidFill>
                            <a:schemeClr val="tx1"/>
                          </a:solidFill>
                          <a:effectLst/>
                          <a:latin typeface="Times New Roman" pitchFamily="18" charset="0"/>
                          <a:cs typeface="Times New Roman" pitchFamily="18" charset="0"/>
                        </a:rPr>
                        <a:t>CELO5</a:t>
                      </a:r>
                      <a:endParaRPr lang="en-US" sz="750" dirty="0">
                        <a:solidFill>
                          <a:schemeClr val="tx1"/>
                        </a:solidFill>
                        <a:effectLst/>
                        <a:latin typeface="Times New Roman" pitchFamily="18" charset="0"/>
                        <a:ea typeface="MS Mincho"/>
                        <a:cs typeface="Times New Roman" pitchFamily="18" charset="0"/>
                      </a:endParaRPr>
                    </a:p>
                  </a:txBody>
                  <a:tcPr marL="46284" marR="46284" marT="0" marB="0" anchor="ctr"/>
                </a:tc>
                <a:tc>
                  <a:txBody>
                    <a:bodyPr/>
                    <a:lstStyle/>
                    <a:p>
                      <a:pPr>
                        <a:lnSpc>
                          <a:spcPts val="720"/>
                        </a:lnSpc>
                        <a:spcBef>
                          <a:spcPts val="0"/>
                        </a:spcBef>
                        <a:spcAft>
                          <a:spcPts val="0"/>
                        </a:spcAft>
                      </a:pPr>
                      <a:r>
                        <a:rPr lang="en-US" sz="750" dirty="0" err="1">
                          <a:effectLst/>
                          <a:latin typeface="Times New Roman" pitchFamily="18" charset="0"/>
                          <a:cs typeface="Times New Roman" pitchFamily="18" charset="0"/>
                        </a:rPr>
                        <a:t>Tìm</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và</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đọc</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tài</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liệu</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một</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cách</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thành</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thạo</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biết</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cách</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viết</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hoàn</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thiện</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báo</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cáo</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và</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thuyết</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trình</a:t>
                      </a:r>
                      <a:r>
                        <a:rPr lang="en-US" sz="750" dirty="0">
                          <a:effectLst/>
                          <a:latin typeface="Times New Roman" pitchFamily="18" charset="0"/>
                          <a:cs typeface="Times New Roman" pitchFamily="18" charset="0"/>
                        </a:rPr>
                        <a:t> </a:t>
                      </a:r>
                      <a:endParaRPr lang="en-US" sz="750" dirty="0">
                        <a:effectLst/>
                        <a:latin typeface="Times New Roman" pitchFamily="18" charset="0"/>
                        <a:ea typeface="MS Mincho"/>
                        <a:cs typeface="Times New Roman" pitchFamily="18" charset="0"/>
                      </a:endParaRPr>
                    </a:p>
                  </a:txBody>
                  <a:tcPr marL="46284" marR="46284" marT="0" marB="0" anchor="ctr"/>
                </a:tc>
                <a:tc>
                  <a:txBody>
                    <a:bodyPr/>
                    <a:lstStyle/>
                    <a:p>
                      <a:pPr>
                        <a:lnSpc>
                          <a:spcPts val="720"/>
                        </a:lnSpc>
                        <a:spcBef>
                          <a:spcPts val="0"/>
                        </a:spcBef>
                        <a:spcAft>
                          <a:spcPts val="0"/>
                        </a:spcAft>
                      </a:pPr>
                      <a:r>
                        <a:rPr lang="en-US" sz="750" dirty="0">
                          <a:effectLst/>
                          <a:latin typeface="Times New Roman" pitchFamily="18" charset="0"/>
                          <a:cs typeface="Times New Roman" pitchFamily="18" charset="0"/>
                        </a:rPr>
                        <a:t>ELO7: </a:t>
                      </a:r>
                      <a:r>
                        <a:rPr lang="da-DK" sz="750" dirty="0">
                          <a:effectLst/>
                          <a:latin typeface="Times New Roman" pitchFamily="18" charset="0"/>
                          <a:cs typeface="Times New Roman" pitchFamily="18" charset="0"/>
                        </a:rPr>
                        <a:t> Làm việc nhóm và lãnh đạo nhóm làm việc đa chức năng.</a:t>
                      </a:r>
                      <a:endParaRPr lang="en-US" sz="750" dirty="0">
                        <a:effectLst/>
                        <a:latin typeface="Times New Roman" pitchFamily="18" charset="0"/>
                        <a:cs typeface="Times New Roman" pitchFamily="18" charset="0"/>
                      </a:endParaRPr>
                    </a:p>
                    <a:p>
                      <a:pPr>
                        <a:lnSpc>
                          <a:spcPts val="720"/>
                        </a:lnSpc>
                        <a:spcBef>
                          <a:spcPts val="0"/>
                        </a:spcBef>
                        <a:spcAft>
                          <a:spcPts val="0"/>
                        </a:spcAft>
                      </a:pPr>
                      <a:r>
                        <a:rPr lang="en-US" sz="750" dirty="0">
                          <a:effectLst/>
                          <a:latin typeface="Times New Roman" pitchFamily="18" charset="0"/>
                          <a:cs typeface="Times New Roman" pitchFamily="18" charset="0"/>
                        </a:rPr>
                        <a:t>ELO8: </a:t>
                      </a:r>
                      <a:r>
                        <a:rPr lang="da-DK" sz="750" dirty="0">
                          <a:effectLst/>
                          <a:latin typeface="Times New Roman" pitchFamily="18" charset="0"/>
                          <a:cs typeface="Times New Roman" pitchFamily="18" charset="0"/>
                        </a:rPr>
                        <a:t> Giao tiếp hiệu quả bằng lời nói, văn bản, đa phương tiện với các bên liên quan trong môi trường đa dạng; </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đạt</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chuẩn</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Tiếng</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Anh</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theo</a:t>
                      </a:r>
                      <a:r>
                        <a:rPr lang="en-US" sz="750" dirty="0">
                          <a:effectLst/>
                          <a:latin typeface="Times New Roman" pitchFamily="18" charset="0"/>
                          <a:cs typeface="Times New Roman" pitchFamily="18" charset="0"/>
                        </a:rPr>
                        <a:t> qui </a:t>
                      </a:r>
                      <a:r>
                        <a:rPr lang="en-US" sz="750" dirty="0" err="1">
                          <a:effectLst/>
                          <a:latin typeface="Times New Roman" pitchFamily="18" charset="0"/>
                          <a:cs typeface="Times New Roman" pitchFamily="18" charset="0"/>
                        </a:rPr>
                        <a:t>định</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của</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Bộ</a:t>
                      </a:r>
                      <a:r>
                        <a:rPr lang="en-US" sz="750" dirty="0">
                          <a:effectLst/>
                          <a:latin typeface="Times New Roman" pitchFamily="18" charset="0"/>
                          <a:cs typeface="Times New Roman" pitchFamily="18" charset="0"/>
                        </a:rPr>
                        <a:t> GD&amp;ĐT.</a:t>
                      </a:r>
                      <a:endParaRPr lang="en-US" sz="750" dirty="0">
                        <a:effectLst/>
                        <a:latin typeface="Times New Roman" pitchFamily="18" charset="0"/>
                        <a:ea typeface="MS Mincho"/>
                        <a:cs typeface="Times New Roman" pitchFamily="18" charset="0"/>
                      </a:endParaRPr>
                    </a:p>
                  </a:txBody>
                  <a:tcPr marL="46284" marR="46284" marT="0" marB="0" anchor="ctr"/>
                </a:tc>
              </a:tr>
              <a:tr h="216089">
                <a:tc>
                  <a:txBody>
                    <a:bodyPr/>
                    <a:lstStyle/>
                    <a:p>
                      <a:pPr algn="ctr">
                        <a:lnSpc>
                          <a:spcPts val="720"/>
                        </a:lnSpc>
                        <a:spcBef>
                          <a:spcPts val="0"/>
                        </a:spcBef>
                        <a:spcAft>
                          <a:spcPts val="0"/>
                        </a:spcAft>
                      </a:pPr>
                      <a:r>
                        <a:rPr lang="en-US" sz="750" dirty="0">
                          <a:solidFill>
                            <a:schemeClr val="tx1"/>
                          </a:solidFill>
                          <a:effectLst/>
                          <a:latin typeface="Times New Roman" pitchFamily="18" charset="0"/>
                          <a:cs typeface="Times New Roman" pitchFamily="18" charset="0"/>
                        </a:rPr>
                        <a:t>CELO6</a:t>
                      </a:r>
                      <a:endParaRPr lang="en-US" sz="750" dirty="0">
                        <a:solidFill>
                          <a:schemeClr val="tx1"/>
                        </a:solidFill>
                        <a:effectLst/>
                        <a:latin typeface="Times New Roman" pitchFamily="18" charset="0"/>
                        <a:ea typeface="MS Mincho"/>
                        <a:cs typeface="Times New Roman" pitchFamily="18" charset="0"/>
                      </a:endParaRPr>
                    </a:p>
                  </a:txBody>
                  <a:tcPr marL="46284" marR="46284" marT="0" marB="0" anchor="ctr"/>
                </a:tc>
                <a:tc>
                  <a:txBody>
                    <a:bodyPr/>
                    <a:lstStyle/>
                    <a:p>
                      <a:pPr>
                        <a:lnSpc>
                          <a:spcPts val="720"/>
                        </a:lnSpc>
                        <a:spcBef>
                          <a:spcPts val="0"/>
                        </a:spcBef>
                        <a:spcAft>
                          <a:spcPts val="0"/>
                        </a:spcAft>
                      </a:pPr>
                      <a:r>
                        <a:rPr lang="en-US" sz="750">
                          <a:effectLst/>
                          <a:latin typeface="Times New Roman" pitchFamily="18" charset="0"/>
                          <a:cs typeface="Times New Roman" pitchFamily="18" charset="0"/>
                        </a:rPr>
                        <a:t>Tham gia làm việc độc lập và làm việc nhóm hiệu quả</a:t>
                      </a:r>
                      <a:endParaRPr lang="en-US" sz="750">
                        <a:effectLst/>
                        <a:latin typeface="Times New Roman" pitchFamily="18" charset="0"/>
                        <a:ea typeface="MS Mincho"/>
                        <a:cs typeface="Times New Roman" pitchFamily="18" charset="0"/>
                      </a:endParaRPr>
                    </a:p>
                  </a:txBody>
                  <a:tcPr marL="46284" marR="46284" marT="0" marB="0" anchor="ctr"/>
                </a:tc>
                <a:tc>
                  <a:txBody>
                    <a:bodyPr/>
                    <a:lstStyle/>
                    <a:p>
                      <a:pPr>
                        <a:lnSpc>
                          <a:spcPts val="720"/>
                        </a:lnSpc>
                        <a:spcBef>
                          <a:spcPts val="0"/>
                        </a:spcBef>
                        <a:spcAft>
                          <a:spcPts val="0"/>
                        </a:spcAft>
                      </a:pPr>
                      <a:r>
                        <a:rPr lang="en-US" sz="750">
                          <a:effectLst/>
                          <a:latin typeface="Times New Roman" pitchFamily="18" charset="0"/>
                          <a:cs typeface="Times New Roman" pitchFamily="18" charset="0"/>
                        </a:rPr>
                        <a:t>ELO7: </a:t>
                      </a:r>
                      <a:r>
                        <a:rPr lang="da-DK" sz="750">
                          <a:effectLst/>
                          <a:latin typeface="Times New Roman" pitchFamily="18" charset="0"/>
                          <a:cs typeface="Times New Roman" pitchFamily="18" charset="0"/>
                        </a:rPr>
                        <a:t> Làm việc nhóm và lãnh đạo nhóm làm việc đa chức năng.</a:t>
                      </a:r>
                      <a:endParaRPr lang="en-US" sz="750">
                        <a:effectLst/>
                        <a:latin typeface="Times New Roman" pitchFamily="18" charset="0"/>
                        <a:ea typeface="MS Mincho"/>
                        <a:cs typeface="Times New Roman" pitchFamily="18" charset="0"/>
                      </a:endParaRPr>
                    </a:p>
                  </a:txBody>
                  <a:tcPr marL="46284" marR="46284" marT="0" marB="0" anchor="ctr"/>
                </a:tc>
              </a:tr>
              <a:tr h="321867">
                <a:tc>
                  <a:txBody>
                    <a:bodyPr/>
                    <a:lstStyle/>
                    <a:p>
                      <a:pPr algn="ctr">
                        <a:lnSpc>
                          <a:spcPts val="720"/>
                        </a:lnSpc>
                        <a:spcBef>
                          <a:spcPts val="0"/>
                        </a:spcBef>
                        <a:spcAft>
                          <a:spcPts val="0"/>
                        </a:spcAft>
                      </a:pPr>
                      <a:r>
                        <a:rPr lang="en-US" sz="750" dirty="0">
                          <a:solidFill>
                            <a:schemeClr val="tx1"/>
                          </a:solidFill>
                          <a:effectLst/>
                          <a:latin typeface="Times New Roman" pitchFamily="18" charset="0"/>
                          <a:cs typeface="Times New Roman" pitchFamily="18" charset="0"/>
                        </a:rPr>
                        <a:t>CELO7</a:t>
                      </a:r>
                      <a:endParaRPr lang="en-US" sz="750" dirty="0">
                        <a:solidFill>
                          <a:schemeClr val="tx1"/>
                        </a:solidFill>
                        <a:effectLst/>
                        <a:latin typeface="Times New Roman" pitchFamily="18" charset="0"/>
                        <a:ea typeface="MS Mincho"/>
                        <a:cs typeface="Times New Roman" pitchFamily="18" charset="0"/>
                      </a:endParaRPr>
                    </a:p>
                  </a:txBody>
                  <a:tcPr marL="46284" marR="46284" marT="0" marB="0" anchor="ctr"/>
                </a:tc>
                <a:tc>
                  <a:txBody>
                    <a:bodyPr/>
                    <a:lstStyle/>
                    <a:p>
                      <a:pPr>
                        <a:lnSpc>
                          <a:spcPts val="720"/>
                        </a:lnSpc>
                        <a:spcBef>
                          <a:spcPts val="0"/>
                        </a:spcBef>
                        <a:spcAft>
                          <a:spcPts val="0"/>
                        </a:spcAft>
                      </a:pPr>
                      <a:r>
                        <a:rPr lang="en-US" sz="750" dirty="0" err="1">
                          <a:effectLst/>
                          <a:latin typeface="Times New Roman" pitchFamily="18" charset="0"/>
                          <a:cs typeface="Times New Roman" pitchFamily="18" charset="0"/>
                        </a:rPr>
                        <a:t>Sử</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dụng</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phần</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mềm</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công</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nghệ</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thông</a:t>
                      </a:r>
                      <a:r>
                        <a:rPr lang="en-US" sz="750" dirty="0">
                          <a:effectLst/>
                          <a:latin typeface="Times New Roman" pitchFamily="18" charset="0"/>
                          <a:cs typeface="Times New Roman" pitchFamily="18" charset="0"/>
                        </a:rPr>
                        <a:t> tin </a:t>
                      </a:r>
                      <a:r>
                        <a:rPr lang="en-US" sz="750" dirty="0" err="1">
                          <a:effectLst/>
                          <a:latin typeface="Times New Roman" pitchFamily="18" charset="0"/>
                          <a:cs typeface="Times New Roman" pitchFamily="18" charset="0"/>
                        </a:rPr>
                        <a:t>trong</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việc</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giải</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quyết</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các</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nhiệm</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vụ</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của</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ngành</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Môi</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trường</a:t>
                      </a:r>
                      <a:r>
                        <a:rPr lang="en-US" sz="750" dirty="0">
                          <a:effectLst/>
                          <a:latin typeface="Times New Roman" pitchFamily="18" charset="0"/>
                          <a:cs typeface="Times New Roman" pitchFamily="18" charset="0"/>
                        </a:rPr>
                        <a:t> </a:t>
                      </a:r>
                      <a:endParaRPr lang="en-US" sz="750" dirty="0">
                        <a:effectLst/>
                        <a:latin typeface="Times New Roman" pitchFamily="18" charset="0"/>
                        <a:ea typeface="MS Mincho"/>
                        <a:cs typeface="Times New Roman" pitchFamily="18" charset="0"/>
                      </a:endParaRPr>
                    </a:p>
                  </a:txBody>
                  <a:tcPr marL="46284" marR="46284" marT="0" marB="0" anchor="ctr"/>
                </a:tc>
                <a:tc>
                  <a:txBody>
                    <a:bodyPr/>
                    <a:lstStyle/>
                    <a:p>
                      <a:pPr>
                        <a:lnSpc>
                          <a:spcPts val="720"/>
                        </a:lnSpc>
                        <a:spcBef>
                          <a:spcPts val="0"/>
                        </a:spcBef>
                        <a:spcAft>
                          <a:spcPts val="0"/>
                        </a:spcAft>
                      </a:pPr>
                      <a:r>
                        <a:rPr lang="en-US" sz="750" dirty="0">
                          <a:effectLst/>
                          <a:latin typeface="Times New Roman" pitchFamily="18" charset="0"/>
                          <a:cs typeface="Times New Roman" pitchFamily="18" charset="0"/>
                        </a:rPr>
                        <a:t>ELO8: </a:t>
                      </a:r>
                      <a:r>
                        <a:rPr lang="da-DK" sz="750" dirty="0">
                          <a:effectLst/>
                          <a:latin typeface="Times New Roman" pitchFamily="18" charset="0"/>
                          <a:cs typeface="Times New Roman" pitchFamily="18" charset="0"/>
                        </a:rPr>
                        <a:t> Giao tiếp hiệu quả bằng lời nói, văn bản, đa phương tiện với các bên liên quan trong môi trường đa dạng; </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đạt</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chuẩn</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Tiếng</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Anh</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theo</a:t>
                      </a:r>
                      <a:r>
                        <a:rPr lang="en-US" sz="750" dirty="0">
                          <a:effectLst/>
                          <a:latin typeface="Times New Roman" pitchFamily="18" charset="0"/>
                          <a:cs typeface="Times New Roman" pitchFamily="18" charset="0"/>
                        </a:rPr>
                        <a:t> qui </a:t>
                      </a:r>
                      <a:r>
                        <a:rPr lang="en-US" sz="750" dirty="0" err="1">
                          <a:effectLst/>
                          <a:latin typeface="Times New Roman" pitchFamily="18" charset="0"/>
                          <a:cs typeface="Times New Roman" pitchFamily="18" charset="0"/>
                        </a:rPr>
                        <a:t>định</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của</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Bộ</a:t>
                      </a:r>
                      <a:r>
                        <a:rPr lang="en-US" sz="750" dirty="0">
                          <a:effectLst/>
                          <a:latin typeface="Times New Roman" pitchFamily="18" charset="0"/>
                          <a:cs typeface="Times New Roman" pitchFamily="18" charset="0"/>
                        </a:rPr>
                        <a:t> GD&amp;ĐT.</a:t>
                      </a:r>
                      <a:endParaRPr lang="en-US" sz="750" dirty="0">
                        <a:effectLst/>
                        <a:latin typeface="Times New Roman" pitchFamily="18" charset="0"/>
                        <a:ea typeface="MS Mincho"/>
                        <a:cs typeface="Times New Roman" pitchFamily="18" charset="0"/>
                      </a:endParaRPr>
                    </a:p>
                  </a:txBody>
                  <a:tcPr marL="46284" marR="46284" marT="0" marB="0" anchor="ctr"/>
                </a:tc>
              </a:tr>
              <a:tr h="110312">
                <a:tc gridSpan="3">
                  <a:txBody>
                    <a:bodyPr/>
                    <a:lstStyle/>
                    <a:p>
                      <a:pPr algn="ctr">
                        <a:lnSpc>
                          <a:spcPts val="720"/>
                        </a:lnSpc>
                        <a:spcBef>
                          <a:spcPts val="0"/>
                        </a:spcBef>
                        <a:spcAft>
                          <a:spcPts val="0"/>
                        </a:spcAft>
                      </a:pPr>
                      <a:r>
                        <a:rPr lang="en-US" sz="750" dirty="0" err="1">
                          <a:solidFill>
                            <a:schemeClr val="tx1"/>
                          </a:solidFill>
                          <a:effectLst/>
                          <a:latin typeface="Times New Roman" pitchFamily="18" charset="0"/>
                          <a:cs typeface="Times New Roman" pitchFamily="18" charset="0"/>
                        </a:rPr>
                        <a:t>Năng</a:t>
                      </a:r>
                      <a:r>
                        <a:rPr lang="en-US" sz="750" dirty="0">
                          <a:solidFill>
                            <a:schemeClr val="tx1"/>
                          </a:solidFill>
                          <a:effectLst/>
                          <a:latin typeface="Times New Roman" pitchFamily="18" charset="0"/>
                          <a:cs typeface="Times New Roman" pitchFamily="18" charset="0"/>
                        </a:rPr>
                        <a:t> </a:t>
                      </a:r>
                      <a:r>
                        <a:rPr lang="en-US" sz="750" dirty="0" err="1">
                          <a:solidFill>
                            <a:schemeClr val="tx1"/>
                          </a:solidFill>
                          <a:effectLst/>
                          <a:latin typeface="Times New Roman" pitchFamily="18" charset="0"/>
                          <a:cs typeface="Times New Roman" pitchFamily="18" charset="0"/>
                        </a:rPr>
                        <a:t>lực</a:t>
                      </a:r>
                      <a:r>
                        <a:rPr lang="en-US" sz="750" dirty="0">
                          <a:solidFill>
                            <a:schemeClr val="tx1"/>
                          </a:solidFill>
                          <a:effectLst/>
                          <a:latin typeface="Times New Roman" pitchFamily="18" charset="0"/>
                          <a:cs typeface="Times New Roman" pitchFamily="18" charset="0"/>
                        </a:rPr>
                        <a:t> </a:t>
                      </a:r>
                      <a:r>
                        <a:rPr lang="en-US" sz="750" dirty="0" err="1">
                          <a:solidFill>
                            <a:schemeClr val="tx1"/>
                          </a:solidFill>
                          <a:effectLst/>
                          <a:latin typeface="Times New Roman" pitchFamily="18" charset="0"/>
                          <a:cs typeface="Times New Roman" pitchFamily="18" charset="0"/>
                        </a:rPr>
                        <a:t>tự</a:t>
                      </a:r>
                      <a:r>
                        <a:rPr lang="en-US" sz="750" dirty="0">
                          <a:solidFill>
                            <a:schemeClr val="tx1"/>
                          </a:solidFill>
                          <a:effectLst/>
                          <a:latin typeface="Times New Roman" pitchFamily="18" charset="0"/>
                          <a:cs typeface="Times New Roman" pitchFamily="18" charset="0"/>
                        </a:rPr>
                        <a:t> </a:t>
                      </a:r>
                      <a:r>
                        <a:rPr lang="en-US" sz="750" dirty="0" err="1">
                          <a:solidFill>
                            <a:schemeClr val="tx1"/>
                          </a:solidFill>
                          <a:effectLst/>
                          <a:latin typeface="Times New Roman" pitchFamily="18" charset="0"/>
                          <a:cs typeface="Times New Roman" pitchFamily="18" charset="0"/>
                        </a:rPr>
                        <a:t>chủ</a:t>
                      </a:r>
                      <a:r>
                        <a:rPr lang="en-US" sz="750" dirty="0">
                          <a:solidFill>
                            <a:schemeClr val="tx1"/>
                          </a:solidFill>
                          <a:effectLst/>
                          <a:latin typeface="Times New Roman" pitchFamily="18" charset="0"/>
                          <a:cs typeface="Times New Roman" pitchFamily="18" charset="0"/>
                        </a:rPr>
                        <a:t> </a:t>
                      </a:r>
                      <a:r>
                        <a:rPr lang="en-US" sz="750" dirty="0" err="1">
                          <a:solidFill>
                            <a:schemeClr val="tx1"/>
                          </a:solidFill>
                          <a:effectLst/>
                          <a:latin typeface="Times New Roman" pitchFamily="18" charset="0"/>
                          <a:cs typeface="Times New Roman" pitchFamily="18" charset="0"/>
                        </a:rPr>
                        <a:t>và</a:t>
                      </a:r>
                      <a:r>
                        <a:rPr lang="en-US" sz="750" dirty="0">
                          <a:solidFill>
                            <a:schemeClr val="tx1"/>
                          </a:solidFill>
                          <a:effectLst/>
                          <a:latin typeface="Times New Roman" pitchFamily="18" charset="0"/>
                          <a:cs typeface="Times New Roman" pitchFamily="18" charset="0"/>
                        </a:rPr>
                        <a:t> </a:t>
                      </a:r>
                      <a:r>
                        <a:rPr lang="en-US" sz="750" dirty="0" err="1">
                          <a:solidFill>
                            <a:schemeClr val="tx1"/>
                          </a:solidFill>
                          <a:effectLst/>
                          <a:latin typeface="Times New Roman" pitchFamily="18" charset="0"/>
                          <a:cs typeface="Times New Roman" pitchFamily="18" charset="0"/>
                        </a:rPr>
                        <a:t>trách</a:t>
                      </a:r>
                      <a:r>
                        <a:rPr lang="en-US" sz="750" dirty="0">
                          <a:solidFill>
                            <a:schemeClr val="tx1"/>
                          </a:solidFill>
                          <a:effectLst/>
                          <a:latin typeface="Times New Roman" pitchFamily="18" charset="0"/>
                          <a:cs typeface="Times New Roman" pitchFamily="18" charset="0"/>
                        </a:rPr>
                        <a:t> </a:t>
                      </a:r>
                      <a:r>
                        <a:rPr lang="en-US" sz="750" dirty="0" err="1" smtClean="0">
                          <a:solidFill>
                            <a:schemeClr val="tx1"/>
                          </a:solidFill>
                          <a:effectLst/>
                          <a:latin typeface="Times New Roman" pitchFamily="18" charset="0"/>
                          <a:cs typeface="Times New Roman" pitchFamily="18" charset="0"/>
                        </a:rPr>
                        <a:t>nhiệm</a:t>
                      </a:r>
                      <a:endParaRPr lang="en-US" sz="750" dirty="0">
                        <a:solidFill>
                          <a:schemeClr val="tx1"/>
                        </a:solidFill>
                        <a:effectLst/>
                        <a:latin typeface="Times New Roman" pitchFamily="18" charset="0"/>
                        <a:ea typeface="MS Mincho"/>
                        <a:cs typeface="Times New Roman" pitchFamily="18" charset="0"/>
                      </a:endParaRPr>
                    </a:p>
                  </a:txBody>
                  <a:tcPr marL="46284" marR="46284" marT="0" marB="0" anchor="ctr"/>
                </a:tc>
                <a:tc hMerge="1">
                  <a:txBody>
                    <a:bodyPr/>
                    <a:lstStyle/>
                    <a:p>
                      <a:endParaRPr lang="en-US"/>
                    </a:p>
                  </a:txBody>
                  <a:tcPr/>
                </a:tc>
                <a:tc hMerge="1">
                  <a:txBody>
                    <a:bodyPr/>
                    <a:lstStyle/>
                    <a:p>
                      <a:endParaRPr lang="en-US"/>
                    </a:p>
                  </a:txBody>
                  <a:tcPr/>
                </a:tc>
              </a:tr>
              <a:tr h="228891">
                <a:tc>
                  <a:txBody>
                    <a:bodyPr/>
                    <a:lstStyle/>
                    <a:p>
                      <a:pPr algn="ctr">
                        <a:lnSpc>
                          <a:spcPts val="720"/>
                        </a:lnSpc>
                        <a:spcBef>
                          <a:spcPts val="0"/>
                        </a:spcBef>
                        <a:spcAft>
                          <a:spcPts val="0"/>
                        </a:spcAft>
                      </a:pPr>
                      <a:r>
                        <a:rPr lang="en-US" sz="750" dirty="0">
                          <a:solidFill>
                            <a:schemeClr val="tx1"/>
                          </a:solidFill>
                          <a:effectLst/>
                          <a:latin typeface="Times New Roman" pitchFamily="18" charset="0"/>
                          <a:cs typeface="Times New Roman" pitchFamily="18" charset="0"/>
                        </a:rPr>
                        <a:t>CELO8</a:t>
                      </a:r>
                      <a:endParaRPr lang="en-US" sz="750" dirty="0">
                        <a:solidFill>
                          <a:schemeClr val="tx1"/>
                        </a:solidFill>
                        <a:effectLst/>
                        <a:latin typeface="Times New Roman" pitchFamily="18" charset="0"/>
                        <a:ea typeface="MS Mincho"/>
                        <a:cs typeface="Times New Roman" pitchFamily="18" charset="0"/>
                      </a:endParaRPr>
                    </a:p>
                  </a:txBody>
                  <a:tcPr marL="46284" marR="46284" marT="0" marB="0" anchor="ctr"/>
                </a:tc>
                <a:tc>
                  <a:txBody>
                    <a:bodyPr/>
                    <a:lstStyle/>
                    <a:p>
                      <a:pPr>
                        <a:lnSpc>
                          <a:spcPts val="720"/>
                        </a:lnSpc>
                        <a:spcBef>
                          <a:spcPts val="0"/>
                        </a:spcBef>
                        <a:spcAft>
                          <a:spcPts val="0"/>
                        </a:spcAft>
                      </a:pPr>
                      <a:r>
                        <a:rPr lang="en-US" sz="750" dirty="0" err="1">
                          <a:effectLst/>
                          <a:latin typeface="Times New Roman" pitchFamily="18" charset="0"/>
                          <a:cs typeface="Times New Roman" pitchFamily="18" charset="0"/>
                        </a:rPr>
                        <a:t>Chủ</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động</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học</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tập</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và</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nghiên</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cứu</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cập</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nhật</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kiến</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thức</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liên</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quan</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tới</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lĩnh</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vực</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công</a:t>
                      </a:r>
                      <a:r>
                        <a:rPr lang="en-US" sz="750" dirty="0">
                          <a:effectLst/>
                          <a:latin typeface="Times New Roman" pitchFamily="18" charset="0"/>
                          <a:cs typeface="Times New Roman" pitchFamily="18" charset="0"/>
                        </a:rPr>
                        <a:t> </a:t>
                      </a:r>
                      <a:r>
                        <a:rPr lang="en-US" sz="750" dirty="0" err="1">
                          <a:effectLst/>
                          <a:latin typeface="Times New Roman" pitchFamily="18" charset="0"/>
                          <a:cs typeface="Times New Roman" pitchFamily="18" charset="0"/>
                        </a:rPr>
                        <a:t>tác</a:t>
                      </a:r>
                      <a:endParaRPr lang="en-US" sz="750" dirty="0">
                        <a:effectLst/>
                        <a:latin typeface="Times New Roman" pitchFamily="18" charset="0"/>
                        <a:ea typeface="MS Mincho"/>
                        <a:cs typeface="Times New Roman" pitchFamily="18" charset="0"/>
                      </a:endParaRPr>
                    </a:p>
                  </a:txBody>
                  <a:tcPr marL="46284" marR="46284" marT="0" marB="0" anchor="ctr"/>
                </a:tc>
                <a:tc>
                  <a:txBody>
                    <a:bodyPr/>
                    <a:lstStyle/>
                    <a:p>
                      <a:pPr>
                        <a:lnSpc>
                          <a:spcPts val="720"/>
                        </a:lnSpc>
                        <a:spcBef>
                          <a:spcPts val="0"/>
                        </a:spcBef>
                        <a:spcAft>
                          <a:spcPts val="0"/>
                        </a:spcAft>
                      </a:pPr>
                      <a:r>
                        <a:rPr lang="vi-VN" sz="750" dirty="0">
                          <a:effectLst/>
                          <a:latin typeface="Times New Roman" pitchFamily="18" charset="0"/>
                          <a:cs typeface="Times New Roman" pitchFamily="18" charset="0"/>
                        </a:rPr>
                        <a:t>ELO1</a:t>
                      </a:r>
                      <a:r>
                        <a:rPr lang="en-US" sz="750" dirty="0">
                          <a:effectLst/>
                          <a:latin typeface="Times New Roman" pitchFamily="18" charset="0"/>
                          <a:cs typeface="Times New Roman" pitchFamily="18" charset="0"/>
                        </a:rPr>
                        <a:t>1</a:t>
                      </a:r>
                      <a:r>
                        <a:rPr lang="vi-VN" sz="750" dirty="0">
                          <a:effectLst/>
                          <a:latin typeface="Times New Roman" pitchFamily="18" charset="0"/>
                          <a:cs typeface="Times New Roman" pitchFamily="18" charset="0"/>
                        </a:rPr>
                        <a:t>: </a:t>
                      </a:r>
                      <a:r>
                        <a:rPr lang="da-DK" sz="750" dirty="0">
                          <a:effectLst/>
                          <a:latin typeface="Times New Roman" pitchFamily="18" charset="0"/>
                          <a:cs typeface="Times New Roman" pitchFamily="18" charset="0"/>
                        </a:rPr>
                        <a:t> Định hướng tương lai rõ ràng, có lòng đam mê nghề nghiệp và ý thức học tập suốt đời.</a:t>
                      </a:r>
                      <a:endParaRPr lang="en-US" sz="750" dirty="0">
                        <a:effectLst/>
                        <a:latin typeface="Times New Roman" pitchFamily="18" charset="0"/>
                        <a:ea typeface="MS Mincho"/>
                        <a:cs typeface="Times New Roman" pitchFamily="18" charset="0"/>
                      </a:endParaRPr>
                    </a:p>
                  </a:txBody>
                  <a:tcPr marL="46284" marR="46284" marT="0" marB="0" anchor="ctr"/>
                </a:tc>
              </a:tr>
            </a:tbl>
          </a:graphicData>
        </a:graphic>
      </p:graphicFrame>
      <p:grpSp>
        <p:nvGrpSpPr>
          <p:cNvPr id="54" name="Group 53"/>
          <p:cNvGrpSpPr/>
          <p:nvPr/>
        </p:nvGrpSpPr>
        <p:grpSpPr>
          <a:xfrm>
            <a:off x="609600" y="5461786"/>
            <a:ext cx="2514600" cy="329414"/>
            <a:chOff x="0" y="218639"/>
            <a:chExt cx="4572000" cy="692640"/>
          </a:xfrm>
        </p:grpSpPr>
        <p:sp>
          <p:nvSpPr>
            <p:cNvPr id="55" name="Rounded Rectangle 54"/>
            <p:cNvSpPr/>
            <p:nvPr/>
          </p:nvSpPr>
          <p:spPr>
            <a:xfrm>
              <a:off x="0" y="218639"/>
              <a:ext cx="4572000" cy="692640"/>
            </a:xfrm>
            <a:prstGeom prst="roundRect">
              <a:avLst/>
            </a:prstGeom>
            <a:solidFill>
              <a:srgbClr val="FF99CC"/>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en-US" sz="800" dirty="0" err="1" smtClean="0">
                  <a:solidFill>
                    <a:schemeClr val="tx1"/>
                  </a:solidFill>
                  <a:latin typeface="Times New Roman" pitchFamily="18" charset="0"/>
                  <a:cs typeface="Times New Roman" pitchFamily="18" charset="0"/>
                </a:rPr>
                <a:t>Chương</a:t>
              </a:r>
              <a:r>
                <a:rPr lang="en-US" sz="800" dirty="0" smtClean="0">
                  <a:solidFill>
                    <a:schemeClr val="tx1"/>
                  </a:solidFill>
                  <a:latin typeface="Times New Roman" pitchFamily="18" charset="0"/>
                  <a:cs typeface="Times New Roman" pitchFamily="18" charset="0"/>
                </a:rPr>
                <a:t> 1: </a:t>
              </a:r>
              <a:r>
                <a:rPr lang="en-US" sz="800" dirty="0" err="1" smtClean="0">
                  <a:solidFill>
                    <a:schemeClr val="tx1"/>
                  </a:solidFill>
                  <a:latin typeface="Times New Roman" pitchFamily="18" charset="0"/>
                  <a:cs typeface="Times New Roman" pitchFamily="18" charset="0"/>
                </a:rPr>
                <a:t>Khái</a:t>
              </a:r>
              <a:r>
                <a:rPr lang="en-US" sz="800" dirty="0" smtClean="0">
                  <a:solidFill>
                    <a:schemeClr val="tx1"/>
                  </a:solidFill>
                  <a:latin typeface="Times New Roman" pitchFamily="18" charset="0"/>
                  <a:cs typeface="Times New Roman" pitchFamily="18" charset="0"/>
                </a:rPr>
                <a:t> </a:t>
              </a:r>
              <a:r>
                <a:rPr lang="en-US" sz="800" dirty="0" err="1" smtClean="0">
                  <a:solidFill>
                    <a:schemeClr val="tx1"/>
                  </a:solidFill>
                  <a:latin typeface="Times New Roman" pitchFamily="18" charset="0"/>
                  <a:cs typeface="Times New Roman" pitchFamily="18" charset="0"/>
                </a:rPr>
                <a:t>niệm</a:t>
              </a:r>
              <a:r>
                <a:rPr lang="en-US" sz="800" dirty="0" smtClean="0">
                  <a:solidFill>
                    <a:schemeClr val="tx1"/>
                  </a:solidFill>
                  <a:latin typeface="Times New Roman" pitchFamily="18" charset="0"/>
                  <a:cs typeface="Times New Roman" pitchFamily="18" charset="0"/>
                </a:rPr>
                <a:t> </a:t>
              </a:r>
              <a:r>
                <a:rPr lang="en-US" sz="800" dirty="0" err="1" smtClean="0">
                  <a:solidFill>
                    <a:schemeClr val="tx1"/>
                  </a:solidFill>
                  <a:latin typeface="Times New Roman" pitchFamily="18" charset="0"/>
                  <a:cs typeface="Times New Roman" pitchFamily="18" charset="0"/>
                </a:rPr>
                <a:t>chung</a:t>
              </a:r>
              <a:r>
                <a:rPr lang="en-US" sz="800" dirty="0" smtClean="0">
                  <a:solidFill>
                    <a:schemeClr val="tx1"/>
                  </a:solidFill>
                  <a:latin typeface="Times New Roman" pitchFamily="18" charset="0"/>
                  <a:cs typeface="Times New Roman" pitchFamily="18" charset="0"/>
                </a:rPr>
                <a:t> </a:t>
              </a:r>
              <a:r>
                <a:rPr lang="en-US" sz="800" dirty="0" err="1" smtClean="0">
                  <a:solidFill>
                    <a:schemeClr val="tx1"/>
                  </a:solidFill>
                  <a:latin typeface="Times New Roman" pitchFamily="18" charset="0"/>
                  <a:cs typeface="Times New Roman" pitchFamily="18" charset="0"/>
                </a:rPr>
                <a:t>về</a:t>
              </a:r>
              <a:r>
                <a:rPr lang="en-US" sz="800" dirty="0" smtClean="0">
                  <a:solidFill>
                    <a:schemeClr val="tx1"/>
                  </a:solidFill>
                  <a:latin typeface="Times New Roman" pitchFamily="18" charset="0"/>
                  <a:cs typeface="Times New Roman" pitchFamily="18" charset="0"/>
                </a:rPr>
                <a:t> </a:t>
              </a:r>
              <a:r>
                <a:rPr lang="en-US" sz="800" dirty="0" err="1" smtClean="0">
                  <a:solidFill>
                    <a:schemeClr val="tx1"/>
                  </a:solidFill>
                  <a:latin typeface="Times New Roman" pitchFamily="18" charset="0"/>
                  <a:cs typeface="Times New Roman" pitchFamily="18" charset="0"/>
                </a:rPr>
                <a:t>chất</a:t>
              </a:r>
              <a:r>
                <a:rPr lang="en-US" sz="800" dirty="0" smtClean="0">
                  <a:solidFill>
                    <a:schemeClr val="tx1"/>
                  </a:solidFill>
                  <a:latin typeface="Times New Roman" pitchFamily="18" charset="0"/>
                  <a:cs typeface="Times New Roman" pitchFamily="18" charset="0"/>
                </a:rPr>
                <a:t> </a:t>
              </a:r>
              <a:r>
                <a:rPr lang="en-US" sz="800" dirty="0" err="1" smtClean="0">
                  <a:solidFill>
                    <a:schemeClr val="tx1"/>
                  </a:solidFill>
                  <a:latin typeface="Times New Roman" pitchFamily="18" charset="0"/>
                  <a:cs typeface="Times New Roman" pitchFamily="18" charset="0"/>
                </a:rPr>
                <a:t>thải</a:t>
              </a:r>
              <a:r>
                <a:rPr lang="en-US" sz="800" dirty="0" smtClean="0">
                  <a:solidFill>
                    <a:schemeClr val="tx1"/>
                  </a:solidFill>
                  <a:latin typeface="Times New Roman" pitchFamily="18" charset="0"/>
                  <a:cs typeface="Times New Roman" pitchFamily="18" charset="0"/>
                </a:rPr>
                <a:t> </a:t>
              </a:r>
              <a:r>
                <a:rPr lang="en-US" sz="800" dirty="0" err="1" smtClean="0">
                  <a:solidFill>
                    <a:schemeClr val="tx1"/>
                  </a:solidFill>
                  <a:latin typeface="Times New Roman" pitchFamily="18" charset="0"/>
                  <a:cs typeface="Times New Roman" pitchFamily="18" charset="0"/>
                </a:rPr>
                <a:t>nguy</a:t>
              </a:r>
              <a:r>
                <a:rPr lang="en-US" sz="800" dirty="0" smtClean="0">
                  <a:solidFill>
                    <a:schemeClr val="tx1"/>
                  </a:solidFill>
                  <a:latin typeface="Times New Roman" pitchFamily="18" charset="0"/>
                  <a:cs typeface="Times New Roman" pitchFamily="18" charset="0"/>
                </a:rPr>
                <a:t> </a:t>
              </a:r>
              <a:r>
                <a:rPr lang="en-US" sz="800" dirty="0" err="1" smtClean="0">
                  <a:solidFill>
                    <a:schemeClr val="tx1"/>
                  </a:solidFill>
                  <a:latin typeface="Times New Roman" pitchFamily="18" charset="0"/>
                  <a:cs typeface="Times New Roman" pitchFamily="18" charset="0"/>
                </a:rPr>
                <a:t>hại</a:t>
              </a:r>
              <a:endParaRPr lang="en-US" sz="800" dirty="0">
                <a:solidFill>
                  <a:schemeClr val="tx1"/>
                </a:solidFill>
                <a:latin typeface="Times New Roman" pitchFamily="18" charset="0"/>
                <a:cs typeface="Times New Roman" pitchFamily="18" charset="0"/>
              </a:endParaRPr>
            </a:p>
          </p:txBody>
        </p:sp>
        <p:sp>
          <p:nvSpPr>
            <p:cNvPr id="56" name="Rounded Rectangle 4"/>
            <p:cNvSpPr/>
            <p:nvPr/>
          </p:nvSpPr>
          <p:spPr>
            <a:xfrm>
              <a:off x="33812" y="252451"/>
              <a:ext cx="4504376" cy="62501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endParaRPr lang="en-US" sz="2800" kern="1200"/>
            </a:p>
          </p:txBody>
        </p:sp>
      </p:grpSp>
      <p:sp>
        <p:nvSpPr>
          <p:cNvPr id="63" name="Rounded Rectangle 62"/>
          <p:cNvSpPr/>
          <p:nvPr/>
        </p:nvSpPr>
        <p:spPr>
          <a:xfrm>
            <a:off x="609600" y="5766586"/>
            <a:ext cx="2514600" cy="329414"/>
          </a:xfrm>
          <a:prstGeom prst="roundRect">
            <a:avLst/>
          </a:prstGeom>
          <a:solidFill>
            <a:schemeClr val="accent1">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en-US" sz="800" dirty="0" err="1" smtClean="0">
                <a:solidFill>
                  <a:schemeClr val="tx1"/>
                </a:solidFill>
                <a:latin typeface="Times New Roman" pitchFamily="18" charset="0"/>
                <a:cs typeface="Times New Roman" pitchFamily="18" charset="0"/>
              </a:rPr>
              <a:t>Chương</a:t>
            </a:r>
            <a:r>
              <a:rPr lang="en-US" sz="800" dirty="0" smtClean="0">
                <a:solidFill>
                  <a:schemeClr val="tx1"/>
                </a:solidFill>
                <a:latin typeface="Times New Roman" pitchFamily="18" charset="0"/>
                <a:cs typeface="Times New Roman" pitchFamily="18" charset="0"/>
              </a:rPr>
              <a:t> 2: </a:t>
            </a:r>
            <a:r>
              <a:rPr lang="en-US" sz="800" dirty="0" err="1" smtClean="0">
                <a:solidFill>
                  <a:schemeClr val="tx1"/>
                </a:solidFill>
                <a:latin typeface="Times New Roman" pitchFamily="18" charset="0"/>
                <a:cs typeface="Times New Roman" pitchFamily="18" charset="0"/>
              </a:rPr>
              <a:t>Hệ</a:t>
            </a:r>
            <a:r>
              <a:rPr lang="en-US" sz="800" dirty="0" smtClean="0">
                <a:solidFill>
                  <a:schemeClr val="tx1"/>
                </a:solidFill>
                <a:latin typeface="Times New Roman" pitchFamily="18" charset="0"/>
                <a:cs typeface="Times New Roman" pitchFamily="18" charset="0"/>
              </a:rPr>
              <a:t> </a:t>
            </a:r>
            <a:r>
              <a:rPr lang="en-US" sz="800" dirty="0" err="1" smtClean="0">
                <a:solidFill>
                  <a:schemeClr val="tx1"/>
                </a:solidFill>
                <a:latin typeface="Times New Roman" pitchFamily="18" charset="0"/>
                <a:cs typeface="Times New Roman" pitchFamily="18" charset="0"/>
              </a:rPr>
              <a:t>thống</a:t>
            </a:r>
            <a:r>
              <a:rPr lang="en-US" sz="800" dirty="0" smtClean="0">
                <a:solidFill>
                  <a:schemeClr val="tx1"/>
                </a:solidFill>
                <a:latin typeface="Times New Roman" pitchFamily="18" charset="0"/>
                <a:cs typeface="Times New Roman" pitchFamily="18" charset="0"/>
              </a:rPr>
              <a:t> </a:t>
            </a:r>
            <a:r>
              <a:rPr lang="en-US" sz="800" dirty="0" err="1" smtClean="0">
                <a:solidFill>
                  <a:schemeClr val="tx1"/>
                </a:solidFill>
                <a:latin typeface="Times New Roman" pitchFamily="18" charset="0"/>
                <a:cs typeface="Times New Roman" pitchFamily="18" charset="0"/>
              </a:rPr>
              <a:t>quản</a:t>
            </a:r>
            <a:r>
              <a:rPr lang="en-US" sz="800" dirty="0" smtClean="0">
                <a:solidFill>
                  <a:schemeClr val="tx1"/>
                </a:solidFill>
                <a:latin typeface="Times New Roman" pitchFamily="18" charset="0"/>
                <a:cs typeface="Times New Roman" pitchFamily="18" charset="0"/>
              </a:rPr>
              <a:t> </a:t>
            </a:r>
            <a:r>
              <a:rPr lang="en-US" sz="800" dirty="0" err="1" smtClean="0">
                <a:solidFill>
                  <a:schemeClr val="tx1"/>
                </a:solidFill>
                <a:latin typeface="Times New Roman" pitchFamily="18" charset="0"/>
                <a:cs typeface="Times New Roman" pitchFamily="18" charset="0"/>
              </a:rPr>
              <a:t>lý</a:t>
            </a:r>
            <a:r>
              <a:rPr lang="en-US" sz="800" dirty="0" smtClean="0">
                <a:solidFill>
                  <a:schemeClr val="tx1"/>
                </a:solidFill>
                <a:latin typeface="Times New Roman" pitchFamily="18" charset="0"/>
                <a:cs typeface="Times New Roman" pitchFamily="18" charset="0"/>
              </a:rPr>
              <a:t> </a:t>
            </a:r>
            <a:r>
              <a:rPr lang="en-US" sz="800" dirty="0" err="1" smtClean="0">
                <a:solidFill>
                  <a:schemeClr val="tx1"/>
                </a:solidFill>
                <a:latin typeface="Times New Roman" pitchFamily="18" charset="0"/>
                <a:cs typeface="Times New Roman" pitchFamily="18" charset="0"/>
              </a:rPr>
              <a:t>chất</a:t>
            </a:r>
            <a:r>
              <a:rPr lang="en-US" sz="800" dirty="0" smtClean="0">
                <a:solidFill>
                  <a:schemeClr val="tx1"/>
                </a:solidFill>
                <a:latin typeface="Times New Roman" pitchFamily="18" charset="0"/>
                <a:cs typeface="Times New Roman" pitchFamily="18" charset="0"/>
              </a:rPr>
              <a:t> </a:t>
            </a:r>
            <a:r>
              <a:rPr lang="en-US" sz="800" dirty="0" err="1" smtClean="0">
                <a:solidFill>
                  <a:schemeClr val="tx1"/>
                </a:solidFill>
                <a:latin typeface="Times New Roman" pitchFamily="18" charset="0"/>
                <a:cs typeface="Times New Roman" pitchFamily="18" charset="0"/>
              </a:rPr>
              <a:t>thải</a:t>
            </a:r>
            <a:r>
              <a:rPr lang="en-US" sz="800" dirty="0" smtClean="0">
                <a:solidFill>
                  <a:schemeClr val="tx1"/>
                </a:solidFill>
                <a:latin typeface="Times New Roman" pitchFamily="18" charset="0"/>
                <a:cs typeface="Times New Roman" pitchFamily="18" charset="0"/>
              </a:rPr>
              <a:t> </a:t>
            </a:r>
            <a:r>
              <a:rPr lang="en-US" sz="800" dirty="0" err="1" smtClean="0">
                <a:solidFill>
                  <a:schemeClr val="tx1"/>
                </a:solidFill>
                <a:latin typeface="Times New Roman" pitchFamily="18" charset="0"/>
                <a:cs typeface="Times New Roman" pitchFamily="18" charset="0"/>
              </a:rPr>
              <a:t>nguy</a:t>
            </a:r>
            <a:r>
              <a:rPr lang="en-US" sz="800" dirty="0" smtClean="0">
                <a:solidFill>
                  <a:schemeClr val="tx1"/>
                </a:solidFill>
                <a:latin typeface="Times New Roman" pitchFamily="18" charset="0"/>
                <a:cs typeface="Times New Roman" pitchFamily="18" charset="0"/>
              </a:rPr>
              <a:t> </a:t>
            </a:r>
            <a:r>
              <a:rPr lang="en-US" sz="800" dirty="0" err="1" smtClean="0">
                <a:solidFill>
                  <a:schemeClr val="tx1"/>
                </a:solidFill>
                <a:latin typeface="Times New Roman" pitchFamily="18" charset="0"/>
                <a:cs typeface="Times New Roman" pitchFamily="18" charset="0"/>
              </a:rPr>
              <a:t>hại</a:t>
            </a:r>
            <a:endParaRPr lang="en-US" sz="800" dirty="0">
              <a:solidFill>
                <a:schemeClr val="tx1"/>
              </a:solidFill>
              <a:latin typeface="Times New Roman" pitchFamily="18" charset="0"/>
              <a:cs typeface="Times New Roman" pitchFamily="18" charset="0"/>
            </a:endParaRPr>
          </a:p>
        </p:txBody>
      </p:sp>
      <p:sp>
        <p:nvSpPr>
          <p:cNvPr id="64" name="Rounded Rectangle 63"/>
          <p:cNvSpPr/>
          <p:nvPr/>
        </p:nvSpPr>
        <p:spPr>
          <a:xfrm>
            <a:off x="622300" y="6120614"/>
            <a:ext cx="2514600" cy="356386"/>
          </a:xfrm>
          <a:prstGeom prst="roundRect">
            <a:avLst/>
          </a:prstGeom>
          <a:solidFill>
            <a:schemeClr val="accent3">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en-US" sz="800" dirty="0" err="1" smtClean="0">
                <a:solidFill>
                  <a:schemeClr val="tx1"/>
                </a:solidFill>
                <a:latin typeface="Times New Roman" pitchFamily="18" charset="0"/>
                <a:cs typeface="Times New Roman" pitchFamily="18" charset="0"/>
              </a:rPr>
              <a:t>Chương</a:t>
            </a:r>
            <a:r>
              <a:rPr lang="en-US" sz="800" dirty="0" smtClean="0">
                <a:solidFill>
                  <a:schemeClr val="tx1"/>
                </a:solidFill>
                <a:latin typeface="Times New Roman" pitchFamily="18" charset="0"/>
                <a:cs typeface="Times New Roman" pitchFamily="18" charset="0"/>
              </a:rPr>
              <a:t> 3: Thu </a:t>
            </a:r>
            <a:r>
              <a:rPr lang="en-US" sz="800" dirty="0" err="1" smtClean="0">
                <a:solidFill>
                  <a:schemeClr val="tx1"/>
                </a:solidFill>
                <a:latin typeface="Times New Roman" pitchFamily="18" charset="0"/>
                <a:cs typeface="Times New Roman" pitchFamily="18" charset="0"/>
              </a:rPr>
              <a:t>gom</a:t>
            </a:r>
            <a:r>
              <a:rPr lang="en-US" sz="800" dirty="0" smtClean="0">
                <a:solidFill>
                  <a:schemeClr val="tx1"/>
                </a:solidFill>
                <a:latin typeface="Times New Roman" pitchFamily="18" charset="0"/>
                <a:cs typeface="Times New Roman" pitchFamily="18" charset="0"/>
              </a:rPr>
              <a:t>, </a:t>
            </a:r>
            <a:r>
              <a:rPr lang="en-US" sz="800" dirty="0" err="1" smtClean="0">
                <a:solidFill>
                  <a:schemeClr val="tx1"/>
                </a:solidFill>
                <a:latin typeface="Times New Roman" pitchFamily="18" charset="0"/>
                <a:cs typeface="Times New Roman" pitchFamily="18" charset="0"/>
              </a:rPr>
              <a:t>lưu</a:t>
            </a:r>
            <a:r>
              <a:rPr lang="en-US" sz="800" dirty="0" smtClean="0">
                <a:solidFill>
                  <a:schemeClr val="tx1"/>
                </a:solidFill>
                <a:latin typeface="Times New Roman" pitchFamily="18" charset="0"/>
                <a:cs typeface="Times New Roman" pitchFamily="18" charset="0"/>
              </a:rPr>
              <a:t> </a:t>
            </a:r>
            <a:r>
              <a:rPr lang="en-US" sz="800" dirty="0" err="1" smtClean="0">
                <a:solidFill>
                  <a:schemeClr val="tx1"/>
                </a:solidFill>
                <a:latin typeface="Times New Roman" pitchFamily="18" charset="0"/>
                <a:cs typeface="Times New Roman" pitchFamily="18" charset="0"/>
              </a:rPr>
              <a:t>giữ</a:t>
            </a:r>
            <a:r>
              <a:rPr lang="en-US" sz="800" dirty="0" smtClean="0">
                <a:solidFill>
                  <a:schemeClr val="tx1"/>
                </a:solidFill>
                <a:latin typeface="Times New Roman" pitchFamily="18" charset="0"/>
                <a:cs typeface="Times New Roman" pitchFamily="18" charset="0"/>
              </a:rPr>
              <a:t> </a:t>
            </a:r>
            <a:r>
              <a:rPr lang="en-US" sz="800" dirty="0" err="1" smtClean="0">
                <a:solidFill>
                  <a:schemeClr val="tx1"/>
                </a:solidFill>
                <a:latin typeface="Times New Roman" pitchFamily="18" charset="0"/>
                <a:cs typeface="Times New Roman" pitchFamily="18" charset="0"/>
              </a:rPr>
              <a:t>và</a:t>
            </a:r>
            <a:r>
              <a:rPr lang="en-US" sz="800" dirty="0" smtClean="0">
                <a:solidFill>
                  <a:schemeClr val="tx1"/>
                </a:solidFill>
                <a:latin typeface="Times New Roman" pitchFamily="18" charset="0"/>
                <a:cs typeface="Times New Roman" pitchFamily="18" charset="0"/>
              </a:rPr>
              <a:t> </a:t>
            </a:r>
            <a:r>
              <a:rPr lang="en-US" sz="800" dirty="0" err="1" smtClean="0">
                <a:solidFill>
                  <a:schemeClr val="tx1"/>
                </a:solidFill>
                <a:latin typeface="Times New Roman" pitchFamily="18" charset="0"/>
                <a:cs typeface="Times New Roman" pitchFamily="18" charset="0"/>
              </a:rPr>
              <a:t>vận</a:t>
            </a:r>
            <a:r>
              <a:rPr lang="en-US" sz="800" dirty="0" smtClean="0">
                <a:solidFill>
                  <a:schemeClr val="tx1"/>
                </a:solidFill>
                <a:latin typeface="Times New Roman" pitchFamily="18" charset="0"/>
                <a:cs typeface="Times New Roman" pitchFamily="18" charset="0"/>
              </a:rPr>
              <a:t> </a:t>
            </a:r>
            <a:r>
              <a:rPr lang="en-US" sz="800" dirty="0" err="1" smtClean="0">
                <a:solidFill>
                  <a:schemeClr val="tx1"/>
                </a:solidFill>
                <a:latin typeface="Times New Roman" pitchFamily="18" charset="0"/>
                <a:cs typeface="Times New Roman" pitchFamily="18" charset="0"/>
              </a:rPr>
              <a:t>chuyển</a:t>
            </a:r>
            <a:r>
              <a:rPr lang="en-US" sz="800" dirty="0" smtClean="0">
                <a:solidFill>
                  <a:schemeClr val="tx1"/>
                </a:solidFill>
                <a:latin typeface="Times New Roman" pitchFamily="18" charset="0"/>
                <a:cs typeface="Times New Roman" pitchFamily="18" charset="0"/>
              </a:rPr>
              <a:t> </a:t>
            </a:r>
            <a:r>
              <a:rPr lang="en-US" sz="800" dirty="0" err="1" smtClean="0">
                <a:solidFill>
                  <a:schemeClr val="tx1"/>
                </a:solidFill>
                <a:latin typeface="Times New Roman" pitchFamily="18" charset="0"/>
                <a:cs typeface="Times New Roman" pitchFamily="18" charset="0"/>
              </a:rPr>
              <a:t>chất</a:t>
            </a:r>
            <a:r>
              <a:rPr lang="en-US" sz="800" dirty="0" smtClean="0">
                <a:solidFill>
                  <a:schemeClr val="tx1"/>
                </a:solidFill>
                <a:latin typeface="Times New Roman" pitchFamily="18" charset="0"/>
                <a:cs typeface="Times New Roman" pitchFamily="18" charset="0"/>
              </a:rPr>
              <a:t> </a:t>
            </a:r>
            <a:r>
              <a:rPr lang="en-US" sz="800" dirty="0" err="1" smtClean="0">
                <a:solidFill>
                  <a:schemeClr val="tx1"/>
                </a:solidFill>
                <a:latin typeface="Times New Roman" pitchFamily="18" charset="0"/>
                <a:cs typeface="Times New Roman" pitchFamily="18" charset="0"/>
              </a:rPr>
              <a:t>thải</a:t>
            </a:r>
            <a:r>
              <a:rPr lang="en-US" sz="800" dirty="0" smtClean="0">
                <a:solidFill>
                  <a:schemeClr val="tx1"/>
                </a:solidFill>
                <a:latin typeface="Times New Roman" pitchFamily="18" charset="0"/>
                <a:cs typeface="Times New Roman" pitchFamily="18" charset="0"/>
              </a:rPr>
              <a:t> </a:t>
            </a:r>
            <a:r>
              <a:rPr lang="en-US" sz="800" dirty="0" err="1" smtClean="0">
                <a:solidFill>
                  <a:schemeClr val="tx1"/>
                </a:solidFill>
                <a:latin typeface="Times New Roman" pitchFamily="18" charset="0"/>
                <a:cs typeface="Times New Roman" pitchFamily="18" charset="0"/>
              </a:rPr>
              <a:t>nguy</a:t>
            </a:r>
            <a:r>
              <a:rPr lang="en-US" sz="800" dirty="0" smtClean="0">
                <a:solidFill>
                  <a:schemeClr val="tx1"/>
                </a:solidFill>
                <a:latin typeface="Times New Roman" pitchFamily="18" charset="0"/>
                <a:cs typeface="Times New Roman" pitchFamily="18" charset="0"/>
              </a:rPr>
              <a:t> </a:t>
            </a:r>
            <a:r>
              <a:rPr lang="en-US" sz="800" dirty="0" err="1" smtClean="0">
                <a:solidFill>
                  <a:schemeClr val="tx1"/>
                </a:solidFill>
                <a:latin typeface="Times New Roman" pitchFamily="18" charset="0"/>
                <a:cs typeface="Times New Roman" pitchFamily="18" charset="0"/>
              </a:rPr>
              <a:t>hại</a:t>
            </a:r>
            <a:endParaRPr lang="en-US" sz="800" dirty="0">
              <a:solidFill>
                <a:schemeClr val="tx1"/>
              </a:solidFill>
              <a:latin typeface="Times New Roman" pitchFamily="18" charset="0"/>
              <a:cs typeface="Times New Roman" pitchFamily="18" charset="0"/>
            </a:endParaRPr>
          </a:p>
        </p:txBody>
      </p:sp>
      <p:sp>
        <p:nvSpPr>
          <p:cNvPr id="65" name="Rounded Rectangle 64"/>
          <p:cNvSpPr/>
          <p:nvPr/>
        </p:nvSpPr>
        <p:spPr>
          <a:xfrm>
            <a:off x="628650" y="6528586"/>
            <a:ext cx="2514600" cy="329414"/>
          </a:xfrm>
          <a:prstGeom prst="roundRect">
            <a:avLst/>
          </a:prstGeom>
          <a:solidFill>
            <a:srgbClr val="99FF99"/>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en-US" sz="800" dirty="0" err="1" smtClean="0">
                <a:solidFill>
                  <a:schemeClr val="tx1"/>
                </a:solidFill>
                <a:latin typeface="Times New Roman" pitchFamily="18" charset="0"/>
                <a:cs typeface="Times New Roman" pitchFamily="18" charset="0"/>
              </a:rPr>
              <a:t>Chương</a:t>
            </a:r>
            <a:r>
              <a:rPr lang="en-US" sz="800" dirty="0" smtClean="0">
                <a:solidFill>
                  <a:schemeClr val="tx1"/>
                </a:solidFill>
                <a:latin typeface="Times New Roman" pitchFamily="18" charset="0"/>
                <a:cs typeface="Times New Roman" pitchFamily="18" charset="0"/>
              </a:rPr>
              <a:t> 4: </a:t>
            </a:r>
            <a:r>
              <a:rPr lang="en-US" sz="800" dirty="0" err="1" smtClean="0">
                <a:solidFill>
                  <a:schemeClr val="tx1"/>
                </a:solidFill>
                <a:latin typeface="Times New Roman" pitchFamily="18" charset="0"/>
                <a:cs typeface="Times New Roman" pitchFamily="18" charset="0"/>
              </a:rPr>
              <a:t>Các</a:t>
            </a:r>
            <a:r>
              <a:rPr lang="en-US" sz="800" dirty="0" smtClean="0">
                <a:solidFill>
                  <a:schemeClr val="tx1"/>
                </a:solidFill>
                <a:latin typeface="Times New Roman" pitchFamily="18" charset="0"/>
                <a:cs typeface="Times New Roman" pitchFamily="18" charset="0"/>
              </a:rPr>
              <a:t> </a:t>
            </a:r>
            <a:r>
              <a:rPr lang="en-US" sz="800" dirty="0" err="1" smtClean="0">
                <a:solidFill>
                  <a:schemeClr val="tx1"/>
                </a:solidFill>
                <a:latin typeface="Times New Roman" pitchFamily="18" charset="0"/>
                <a:cs typeface="Times New Roman" pitchFamily="18" charset="0"/>
              </a:rPr>
              <a:t>phương</a:t>
            </a:r>
            <a:r>
              <a:rPr lang="en-US" sz="800" dirty="0" smtClean="0">
                <a:solidFill>
                  <a:schemeClr val="tx1"/>
                </a:solidFill>
                <a:latin typeface="Times New Roman" pitchFamily="18" charset="0"/>
                <a:cs typeface="Times New Roman" pitchFamily="18" charset="0"/>
              </a:rPr>
              <a:t> </a:t>
            </a:r>
            <a:r>
              <a:rPr lang="en-US" sz="800" dirty="0" err="1" smtClean="0">
                <a:solidFill>
                  <a:schemeClr val="tx1"/>
                </a:solidFill>
                <a:latin typeface="Times New Roman" pitchFamily="18" charset="0"/>
                <a:cs typeface="Times New Roman" pitchFamily="18" charset="0"/>
              </a:rPr>
              <a:t>pháp</a:t>
            </a:r>
            <a:r>
              <a:rPr lang="en-US" sz="800" dirty="0" smtClean="0">
                <a:solidFill>
                  <a:schemeClr val="tx1"/>
                </a:solidFill>
                <a:latin typeface="Times New Roman" pitchFamily="18" charset="0"/>
                <a:cs typeface="Times New Roman" pitchFamily="18" charset="0"/>
              </a:rPr>
              <a:t> </a:t>
            </a:r>
            <a:r>
              <a:rPr lang="en-US" sz="800" dirty="0" err="1" smtClean="0">
                <a:solidFill>
                  <a:schemeClr val="tx1"/>
                </a:solidFill>
                <a:latin typeface="Times New Roman" pitchFamily="18" charset="0"/>
                <a:cs typeface="Times New Roman" pitchFamily="18" charset="0"/>
              </a:rPr>
              <a:t>xử</a:t>
            </a:r>
            <a:r>
              <a:rPr lang="en-US" sz="800" dirty="0" smtClean="0">
                <a:solidFill>
                  <a:schemeClr val="tx1"/>
                </a:solidFill>
                <a:latin typeface="Times New Roman" pitchFamily="18" charset="0"/>
                <a:cs typeface="Times New Roman" pitchFamily="18" charset="0"/>
              </a:rPr>
              <a:t> </a:t>
            </a:r>
            <a:r>
              <a:rPr lang="en-US" sz="800" dirty="0" err="1" smtClean="0">
                <a:solidFill>
                  <a:schemeClr val="tx1"/>
                </a:solidFill>
                <a:latin typeface="Times New Roman" pitchFamily="18" charset="0"/>
                <a:cs typeface="Times New Roman" pitchFamily="18" charset="0"/>
              </a:rPr>
              <a:t>lý</a:t>
            </a:r>
            <a:r>
              <a:rPr lang="en-US" sz="800" dirty="0" smtClean="0">
                <a:solidFill>
                  <a:schemeClr val="tx1"/>
                </a:solidFill>
                <a:latin typeface="Times New Roman" pitchFamily="18" charset="0"/>
                <a:cs typeface="Times New Roman" pitchFamily="18" charset="0"/>
              </a:rPr>
              <a:t> </a:t>
            </a:r>
            <a:r>
              <a:rPr lang="en-US" sz="800" dirty="0" err="1" smtClean="0">
                <a:solidFill>
                  <a:schemeClr val="tx1"/>
                </a:solidFill>
                <a:latin typeface="Times New Roman" pitchFamily="18" charset="0"/>
                <a:cs typeface="Times New Roman" pitchFamily="18" charset="0"/>
              </a:rPr>
              <a:t>chất</a:t>
            </a:r>
            <a:r>
              <a:rPr lang="en-US" sz="800" dirty="0" smtClean="0">
                <a:solidFill>
                  <a:schemeClr val="tx1"/>
                </a:solidFill>
                <a:latin typeface="Times New Roman" pitchFamily="18" charset="0"/>
                <a:cs typeface="Times New Roman" pitchFamily="18" charset="0"/>
              </a:rPr>
              <a:t> </a:t>
            </a:r>
            <a:r>
              <a:rPr lang="en-US" sz="800" dirty="0" err="1" smtClean="0">
                <a:solidFill>
                  <a:schemeClr val="tx1"/>
                </a:solidFill>
                <a:latin typeface="Times New Roman" pitchFamily="18" charset="0"/>
                <a:cs typeface="Times New Roman" pitchFamily="18" charset="0"/>
              </a:rPr>
              <a:t>thải</a:t>
            </a:r>
            <a:r>
              <a:rPr lang="en-US" sz="800" dirty="0" smtClean="0">
                <a:solidFill>
                  <a:schemeClr val="tx1"/>
                </a:solidFill>
                <a:latin typeface="Times New Roman" pitchFamily="18" charset="0"/>
                <a:cs typeface="Times New Roman" pitchFamily="18" charset="0"/>
              </a:rPr>
              <a:t> </a:t>
            </a:r>
            <a:r>
              <a:rPr lang="en-US" sz="800" dirty="0" err="1" smtClean="0">
                <a:solidFill>
                  <a:schemeClr val="tx1"/>
                </a:solidFill>
                <a:latin typeface="Times New Roman" pitchFamily="18" charset="0"/>
                <a:cs typeface="Times New Roman" pitchFamily="18" charset="0"/>
              </a:rPr>
              <a:t>nguy</a:t>
            </a:r>
            <a:r>
              <a:rPr lang="en-US" sz="800" dirty="0" smtClean="0">
                <a:solidFill>
                  <a:schemeClr val="tx1"/>
                </a:solidFill>
                <a:latin typeface="Times New Roman" pitchFamily="18" charset="0"/>
                <a:cs typeface="Times New Roman" pitchFamily="18" charset="0"/>
              </a:rPr>
              <a:t> </a:t>
            </a:r>
            <a:r>
              <a:rPr lang="en-US" sz="800" dirty="0" err="1" smtClean="0">
                <a:solidFill>
                  <a:schemeClr val="tx1"/>
                </a:solidFill>
                <a:latin typeface="Times New Roman" pitchFamily="18" charset="0"/>
                <a:cs typeface="Times New Roman" pitchFamily="18" charset="0"/>
              </a:rPr>
              <a:t>hại</a:t>
            </a:r>
            <a:endParaRPr lang="en-US" sz="800" dirty="0">
              <a:solidFill>
                <a:schemeClr val="tx1"/>
              </a:solidFill>
              <a:latin typeface="Times New Roman" pitchFamily="18" charset="0"/>
              <a:cs typeface="Times New Roman" pitchFamily="18" charset="0"/>
            </a:endParaRPr>
          </a:p>
        </p:txBody>
      </p:sp>
      <p:grpSp>
        <p:nvGrpSpPr>
          <p:cNvPr id="66" name="Group 65"/>
          <p:cNvGrpSpPr/>
          <p:nvPr/>
        </p:nvGrpSpPr>
        <p:grpSpPr>
          <a:xfrm>
            <a:off x="0" y="8763000"/>
            <a:ext cx="6864871" cy="169333"/>
            <a:chOff x="0" y="2209800"/>
            <a:chExt cx="6858000" cy="228600"/>
          </a:xfrm>
        </p:grpSpPr>
        <p:sp>
          <p:nvSpPr>
            <p:cNvPr id="67" name="Rectangle 66"/>
            <p:cNvSpPr/>
            <p:nvPr/>
          </p:nvSpPr>
          <p:spPr>
            <a:xfrm>
              <a:off x="0" y="2209800"/>
              <a:ext cx="6858000" cy="76200"/>
            </a:xfrm>
            <a:prstGeom prst="rect">
              <a:avLst/>
            </a:prstGeom>
            <a:solidFill>
              <a:srgbClr val="FCAF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0" y="2286000"/>
              <a:ext cx="6858000" cy="76200"/>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0" y="2362200"/>
              <a:ext cx="6858000" cy="76200"/>
            </a:xfrm>
            <a:prstGeom prst="rect">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0" name="TextBox 69"/>
          <p:cNvSpPr txBox="1"/>
          <p:nvPr/>
        </p:nvSpPr>
        <p:spPr>
          <a:xfrm>
            <a:off x="565150" y="7239000"/>
            <a:ext cx="2667000" cy="1438855"/>
          </a:xfrm>
          <a:prstGeom prst="rect">
            <a:avLst/>
          </a:prstGeom>
          <a:noFill/>
        </p:spPr>
        <p:txBody>
          <a:bodyPr wrap="square" rtlCol="0">
            <a:spAutoFit/>
          </a:bodyPr>
          <a:lstStyle/>
          <a:p>
            <a:pPr algn="just">
              <a:spcBef>
                <a:spcPts val="300"/>
              </a:spcBef>
            </a:pPr>
            <a:r>
              <a:rPr lang="it-IT" sz="800" dirty="0" smtClean="0">
                <a:latin typeface="Times New Roman" pitchFamily="18" charset="0"/>
                <a:cs typeface="Times New Roman" pitchFamily="18" charset="0"/>
              </a:rPr>
              <a:t>- Chuyên </a:t>
            </a:r>
            <a:r>
              <a:rPr lang="it-IT" sz="800" dirty="0">
                <a:latin typeface="Times New Roman" pitchFamily="18" charset="0"/>
                <a:cs typeface="Times New Roman" pitchFamily="18" charset="0"/>
              </a:rPr>
              <a:t>cần: Tất cả sinh viên tham dự học phần này phải tham dự ít nhất 75% số tiết trên lớp và 100% số buổi thảo luận.</a:t>
            </a:r>
            <a:endParaRPr lang="en-US" sz="800" dirty="0">
              <a:latin typeface="Times New Roman" pitchFamily="18" charset="0"/>
              <a:cs typeface="Times New Roman" pitchFamily="18" charset="0"/>
            </a:endParaRPr>
          </a:p>
          <a:p>
            <a:pPr algn="just">
              <a:spcBef>
                <a:spcPts val="300"/>
              </a:spcBef>
            </a:pPr>
            <a:r>
              <a:rPr lang="it-IT" sz="800" dirty="0">
                <a:latin typeface="Times New Roman" pitchFamily="18" charset="0"/>
                <a:cs typeface="Times New Roman" pitchFamily="18" charset="0"/>
              </a:rPr>
              <a:t>- Chuẩn bị cho bài giảng: Tất cả sinh viên tham dự học phần này phải đọc các chương của buổi học tiếp theo.</a:t>
            </a:r>
            <a:endParaRPr lang="en-US" sz="800" dirty="0">
              <a:latin typeface="Times New Roman" pitchFamily="18" charset="0"/>
              <a:cs typeface="Times New Roman" pitchFamily="18" charset="0"/>
            </a:endParaRPr>
          </a:p>
          <a:p>
            <a:pPr algn="just">
              <a:spcBef>
                <a:spcPts val="300"/>
              </a:spcBef>
            </a:pPr>
            <a:r>
              <a:rPr lang="it-IT" sz="800" dirty="0">
                <a:latin typeface="Times New Roman" pitchFamily="18" charset="0"/>
                <a:cs typeface="Times New Roman" pitchFamily="18" charset="0"/>
              </a:rPr>
              <a:t>- Thuyết trình và Thảo luận: Tất cả sinh viên tham dự học phần này phải tham gia làm tiểu luận chuyên đề </a:t>
            </a:r>
            <a:r>
              <a:rPr lang="it-IT" sz="800" dirty="0" smtClean="0">
                <a:latin typeface="Times New Roman" pitchFamily="18" charset="0"/>
                <a:cs typeface="Times New Roman" pitchFamily="18" charset="0"/>
              </a:rPr>
              <a:t> </a:t>
            </a:r>
            <a:r>
              <a:rPr lang="it-IT" sz="800" dirty="0">
                <a:latin typeface="Times New Roman" pitchFamily="18" charset="0"/>
                <a:cs typeface="Times New Roman" pitchFamily="18" charset="0"/>
              </a:rPr>
              <a:t>và thảo luận trên lớp theo yêu cầu.</a:t>
            </a:r>
            <a:endParaRPr lang="en-US" sz="800" dirty="0">
              <a:latin typeface="Times New Roman" pitchFamily="18" charset="0"/>
              <a:cs typeface="Times New Roman" pitchFamily="18" charset="0"/>
            </a:endParaRPr>
          </a:p>
          <a:p>
            <a:pPr algn="just">
              <a:spcBef>
                <a:spcPts val="300"/>
              </a:spcBef>
            </a:pPr>
            <a:r>
              <a:rPr lang="en-US" sz="800" dirty="0" smtClean="0">
                <a:latin typeface="Times New Roman" pitchFamily="18" charset="0"/>
                <a:cs typeface="Times New Roman" pitchFamily="18" charset="0"/>
              </a:rPr>
              <a:t>- </a:t>
            </a:r>
            <a:r>
              <a:rPr lang="en-US" sz="800" dirty="0" err="1">
                <a:latin typeface="Times New Roman" pitchFamily="18" charset="0"/>
                <a:cs typeface="Times New Roman" pitchFamily="18" charset="0"/>
              </a:rPr>
              <a:t>Tự</a:t>
            </a:r>
            <a:r>
              <a:rPr lang="en-US" sz="800" dirty="0">
                <a:latin typeface="Times New Roman" pitchFamily="18" charset="0"/>
                <a:cs typeface="Times New Roman" pitchFamily="18" charset="0"/>
              </a:rPr>
              <a:t> </a:t>
            </a:r>
            <a:r>
              <a:rPr lang="en-US" sz="800" dirty="0" err="1">
                <a:latin typeface="Times New Roman" pitchFamily="18" charset="0"/>
                <a:cs typeface="Times New Roman" pitchFamily="18" charset="0"/>
              </a:rPr>
              <a:t>học</a:t>
            </a:r>
            <a:r>
              <a:rPr lang="en-US" sz="800" dirty="0">
                <a:latin typeface="Times New Roman" pitchFamily="18" charset="0"/>
                <a:cs typeface="Times New Roman" pitchFamily="18" charset="0"/>
              </a:rPr>
              <a:t>: </a:t>
            </a:r>
            <a:r>
              <a:rPr lang="en-US" sz="800" dirty="0" err="1">
                <a:latin typeface="Times New Roman" pitchFamily="18" charset="0"/>
                <a:cs typeface="Times New Roman" pitchFamily="18" charset="0"/>
              </a:rPr>
              <a:t>Sinh</a:t>
            </a:r>
            <a:r>
              <a:rPr lang="en-US" sz="800" dirty="0">
                <a:latin typeface="Times New Roman" pitchFamily="18" charset="0"/>
                <a:cs typeface="Times New Roman" pitchFamily="18" charset="0"/>
              </a:rPr>
              <a:t> </a:t>
            </a:r>
            <a:r>
              <a:rPr lang="en-US" sz="800" dirty="0" err="1">
                <a:latin typeface="Times New Roman" pitchFamily="18" charset="0"/>
                <a:cs typeface="Times New Roman" pitchFamily="18" charset="0"/>
              </a:rPr>
              <a:t>viên</a:t>
            </a:r>
            <a:r>
              <a:rPr lang="en-US" sz="800" dirty="0">
                <a:latin typeface="Times New Roman" pitchFamily="18" charset="0"/>
                <a:cs typeface="Times New Roman" pitchFamily="18" charset="0"/>
              </a:rPr>
              <a:t> </a:t>
            </a:r>
            <a:r>
              <a:rPr lang="en-US" sz="800" dirty="0" err="1">
                <a:latin typeface="Times New Roman" pitchFamily="18" charset="0"/>
                <a:cs typeface="Times New Roman" pitchFamily="18" charset="0"/>
              </a:rPr>
              <a:t>nên</a:t>
            </a:r>
            <a:r>
              <a:rPr lang="en-US" sz="800" dirty="0">
                <a:latin typeface="Times New Roman" pitchFamily="18" charset="0"/>
                <a:cs typeface="Times New Roman" pitchFamily="18" charset="0"/>
              </a:rPr>
              <a:t> </a:t>
            </a:r>
            <a:r>
              <a:rPr lang="en-US" sz="800" dirty="0" err="1">
                <a:latin typeface="Times New Roman" pitchFamily="18" charset="0"/>
                <a:cs typeface="Times New Roman" pitchFamily="18" charset="0"/>
              </a:rPr>
              <a:t>chủ</a:t>
            </a:r>
            <a:r>
              <a:rPr lang="en-US" sz="800" dirty="0">
                <a:latin typeface="Times New Roman" pitchFamily="18" charset="0"/>
                <a:cs typeface="Times New Roman" pitchFamily="18" charset="0"/>
              </a:rPr>
              <a:t> </a:t>
            </a:r>
            <a:r>
              <a:rPr lang="en-US" sz="800" dirty="0" err="1">
                <a:latin typeface="Times New Roman" pitchFamily="18" charset="0"/>
                <a:cs typeface="Times New Roman" pitchFamily="18" charset="0"/>
              </a:rPr>
              <a:t>động</a:t>
            </a:r>
            <a:r>
              <a:rPr lang="en-US" sz="800" dirty="0">
                <a:latin typeface="Times New Roman" pitchFamily="18" charset="0"/>
                <a:cs typeface="Times New Roman" pitchFamily="18" charset="0"/>
              </a:rPr>
              <a:t> </a:t>
            </a:r>
            <a:r>
              <a:rPr lang="en-US" sz="800" dirty="0" err="1">
                <a:latin typeface="Times New Roman" pitchFamily="18" charset="0"/>
                <a:cs typeface="Times New Roman" pitchFamily="18" charset="0"/>
              </a:rPr>
              <a:t>tìm</a:t>
            </a:r>
            <a:r>
              <a:rPr lang="en-US" sz="800" dirty="0">
                <a:latin typeface="Times New Roman" pitchFamily="18" charset="0"/>
                <a:cs typeface="Times New Roman" pitchFamily="18" charset="0"/>
              </a:rPr>
              <a:t> </a:t>
            </a:r>
            <a:r>
              <a:rPr lang="en-US" sz="800" dirty="0" err="1">
                <a:latin typeface="Times New Roman" pitchFamily="18" charset="0"/>
                <a:cs typeface="Times New Roman" pitchFamily="18" charset="0"/>
              </a:rPr>
              <a:t>đọc</a:t>
            </a:r>
            <a:r>
              <a:rPr lang="en-US" sz="800" dirty="0">
                <a:latin typeface="Times New Roman" pitchFamily="18" charset="0"/>
                <a:cs typeface="Times New Roman" pitchFamily="18" charset="0"/>
              </a:rPr>
              <a:t>, </a:t>
            </a:r>
            <a:r>
              <a:rPr lang="en-US" sz="800" dirty="0" err="1">
                <a:latin typeface="Times New Roman" pitchFamily="18" charset="0"/>
                <a:cs typeface="Times New Roman" pitchFamily="18" charset="0"/>
              </a:rPr>
              <a:t>tổng</a:t>
            </a:r>
            <a:r>
              <a:rPr lang="en-US" sz="800" dirty="0">
                <a:latin typeface="Times New Roman" pitchFamily="18" charset="0"/>
                <a:cs typeface="Times New Roman" pitchFamily="18" charset="0"/>
              </a:rPr>
              <a:t> </a:t>
            </a:r>
            <a:r>
              <a:rPr lang="en-US" sz="800" dirty="0" err="1">
                <a:latin typeface="Times New Roman" pitchFamily="18" charset="0"/>
                <a:cs typeface="Times New Roman" pitchFamily="18" charset="0"/>
              </a:rPr>
              <a:t>hợp</a:t>
            </a:r>
            <a:r>
              <a:rPr lang="en-US" sz="800" dirty="0">
                <a:latin typeface="Times New Roman" pitchFamily="18" charset="0"/>
                <a:cs typeface="Times New Roman" pitchFamily="18" charset="0"/>
              </a:rPr>
              <a:t> </a:t>
            </a:r>
            <a:r>
              <a:rPr lang="en-US" sz="800" dirty="0" err="1">
                <a:latin typeface="Times New Roman" pitchFamily="18" charset="0"/>
                <a:cs typeface="Times New Roman" pitchFamily="18" charset="0"/>
              </a:rPr>
              <a:t>các</a:t>
            </a:r>
            <a:r>
              <a:rPr lang="en-US" sz="800" dirty="0">
                <a:latin typeface="Times New Roman" pitchFamily="18" charset="0"/>
                <a:cs typeface="Times New Roman" pitchFamily="18" charset="0"/>
              </a:rPr>
              <a:t> </a:t>
            </a:r>
            <a:r>
              <a:rPr lang="en-US" sz="800" dirty="0" err="1">
                <a:latin typeface="Times New Roman" pitchFamily="18" charset="0"/>
                <a:cs typeface="Times New Roman" pitchFamily="18" charset="0"/>
              </a:rPr>
              <a:t>tài</a:t>
            </a:r>
            <a:r>
              <a:rPr lang="en-US" sz="800" dirty="0">
                <a:latin typeface="Times New Roman" pitchFamily="18" charset="0"/>
                <a:cs typeface="Times New Roman" pitchFamily="18" charset="0"/>
              </a:rPr>
              <a:t> </a:t>
            </a:r>
            <a:r>
              <a:rPr lang="en-US" sz="800" dirty="0" err="1">
                <a:latin typeface="Times New Roman" pitchFamily="18" charset="0"/>
                <a:cs typeface="Times New Roman" pitchFamily="18" charset="0"/>
              </a:rPr>
              <a:t>liệu</a:t>
            </a:r>
            <a:r>
              <a:rPr lang="en-US" sz="800" dirty="0">
                <a:latin typeface="Times New Roman" pitchFamily="18" charset="0"/>
                <a:cs typeface="Times New Roman" pitchFamily="18" charset="0"/>
              </a:rPr>
              <a:t> do </a:t>
            </a:r>
            <a:r>
              <a:rPr lang="en-US" sz="800" dirty="0" err="1">
                <a:latin typeface="Times New Roman" pitchFamily="18" charset="0"/>
                <a:cs typeface="Times New Roman" pitchFamily="18" charset="0"/>
              </a:rPr>
              <a:t>giảng</a:t>
            </a:r>
            <a:r>
              <a:rPr lang="en-US" sz="800" dirty="0">
                <a:latin typeface="Times New Roman" pitchFamily="18" charset="0"/>
                <a:cs typeface="Times New Roman" pitchFamily="18" charset="0"/>
              </a:rPr>
              <a:t> </a:t>
            </a:r>
            <a:r>
              <a:rPr lang="en-US" sz="800" dirty="0" err="1">
                <a:latin typeface="Times New Roman" pitchFamily="18" charset="0"/>
                <a:cs typeface="Times New Roman" pitchFamily="18" charset="0"/>
              </a:rPr>
              <a:t>viên</a:t>
            </a:r>
            <a:r>
              <a:rPr lang="en-US" sz="800" dirty="0">
                <a:latin typeface="Times New Roman" pitchFamily="18" charset="0"/>
                <a:cs typeface="Times New Roman" pitchFamily="18" charset="0"/>
              </a:rPr>
              <a:t> </a:t>
            </a:r>
            <a:r>
              <a:rPr lang="en-US" sz="800" dirty="0" err="1">
                <a:latin typeface="Times New Roman" pitchFamily="18" charset="0"/>
                <a:cs typeface="Times New Roman" pitchFamily="18" charset="0"/>
              </a:rPr>
              <a:t>hướng</a:t>
            </a:r>
            <a:r>
              <a:rPr lang="en-US" sz="800" dirty="0">
                <a:latin typeface="Times New Roman" pitchFamily="18" charset="0"/>
                <a:cs typeface="Times New Roman" pitchFamily="18" charset="0"/>
              </a:rPr>
              <a:t> </a:t>
            </a:r>
            <a:r>
              <a:rPr lang="en-US" sz="800" dirty="0" err="1" smtClean="0">
                <a:latin typeface="Times New Roman" pitchFamily="18" charset="0"/>
                <a:cs typeface="Times New Roman" pitchFamily="18" charset="0"/>
              </a:rPr>
              <a:t>dẫn</a:t>
            </a:r>
            <a:endParaRPr lang="en-US" sz="800" dirty="0">
              <a:latin typeface="Times New Roman" pitchFamily="18" charset="0"/>
              <a:cs typeface="Times New Roman" pitchFamily="18" charset="0"/>
            </a:endParaRPr>
          </a:p>
        </p:txBody>
      </p:sp>
      <p:sp>
        <p:nvSpPr>
          <p:cNvPr id="71" name="TextBox 70"/>
          <p:cNvSpPr txBox="1"/>
          <p:nvPr/>
        </p:nvSpPr>
        <p:spPr>
          <a:xfrm>
            <a:off x="3886200" y="5464314"/>
            <a:ext cx="2616364" cy="707886"/>
          </a:xfrm>
          <a:prstGeom prst="rect">
            <a:avLst/>
          </a:prstGeom>
          <a:noFill/>
        </p:spPr>
        <p:txBody>
          <a:bodyPr wrap="square" rtlCol="0">
            <a:spAutoFit/>
          </a:bodyPr>
          <a:lstStyle/>
          <a:p>
            <a:pPr marL="171450" lvl="0" indent="-171450">
              <a:buFont typeface="Arial" pitchFamily="34" charset="0"/>
              <a:buChar char="•"/>
            </a:pPr>
            <a:r>
              <a:rPr lang="it-IT" sz="800" dirty="0" smtClean="0">
                <a:latin typeface="Times New Roman" pitchFamily="18" charset="0"/>
                <a:cs typeface="Times New Roman" pitchFamily="18" charset="0"/>
              </a:rPr>
              <a:t>Sinh viên tham gia nghe giảng, thảo luận nhóm </a:t>
            </a:r>
            <a:endParaRPr lang="en-US" sz="800" dirty="0" smtClean="0">
              <a:latin typeface="Times New Roman" pitchFamily="18" charset="0"/>
              <a:cs typeface="Times New Roman" pitchFamily="18" charset="0"/>
            </a:endParaRPr>
          </a:p>
          <a:p>
            <a:pPr marL="171450" lvl="0" indent="-171450">
              <a:buFont typeface="Arial" pitchFamily="34" charset="0"/>
              <a:buChar char="•"/>
            </a:pPr>
            <a:r>
              <a:rPr lang="it-IT" sz="800" dirty="0" smtClean="0">
                <a:latin typeface="Times New Roman" pitchFamily="18" charset="0"/>
                <a:cs typeface="Times New Roman" pitchFamily="18" charset="0"/>
              </a:rPr>
              <a:t>Sinh viên tự đọc tài liệu, tổng hợp các thông tin liên quan đến chủ đề môn học và thảo luận nhóm </a:t>
            </a:r>
          </a:p>
          <a:p>
            <a:pPr marL="171450" lvl="0" indent="-171450">
              <a:buFont typeface="Arial" pitchFamily="34" charset="0"/>
              <a:buChar char="•"/>
            </a:pPr>
            <a:r>
              <a:rPr lang="it-IT" sz="800" dirty="0" smtClean="0">
                <a:latin typeface="Times New Roman" pitchFamily="18" charset="0"/>
                <a:cs typeface="Times New Roman" pitchFamily="18" charset="0"/>
              </a:rPr>
              <a:t>E-learning: tự nghiên cứu, trao đổi các tài liệu </a:t>
            </a:r>
            <a:r>
              <a:rPr lang="en-US" sz="800" dirty="0" err="1" smtClean="0">
                <a:latin typeface="Times New Roman" pitchFamily="18" charset="0"/>
                <a:cs typeface="Times New Roman" pitchFamily="18" charset="0"/>
              </a:rPr>
              <a:t>trên</a:t>
            </a:r>
            <a:r>
              <a:rPr lang="en-US" sz="800" dirty="0" smtClean="0">
                <a:latin typeface="Times New Roman" pitchFamily="18" charset="0"/>
                <a:cs typeface="Times New Roman" pitchFamily="18" charset="0"/>
              </a:rPr>
              <a:t> </a:t>
            </a:r>
            <a:r>
              <a:rPr lang="en-US" sz="800" dirty="0" err="1" smtClean="0">
                <a:latin typeface="Times New Roman" pitchFamily="18" charset="0"/>
                <a:cs typeface="Times New Roman" pitchFamily="18" charset="0"/>
              </a:rPr>
              <a:t>trang</a:t>
            </a:r>
            <a:r>
              <a:rPr lang="en-US" sz="800" dirty="0" smtClean="0">
                <a:latin typeface="Times New Roman" pitchFamily="18" charset="0"/>
                <a:cs typeface="Times New Roman" pitchFamily="18" charset="0"/>
              </a:rPr>
              <a:t> </a:t>
            </a:r>
            <a:r>
              <a:rPr lang="en-US" sz="800" dirty="0" err="1" smtClean="0">
                <a:latin typeface="Times New Roman" pitchFamily="18" charset="0"/>
                <a:cs typeface="Times New Roman" pitchFamily="18" charset="0"/>
              </a:rPr>
              <a:t>dạy</a:t>
            </a:r>
            <a:r>
              <a:rPr lang="en-US" sz="800" dirty="0" smtClean="0">
                <a:latin typeface="Times New Roman" pitchFamily="18" charset="0"/>
                <a:cs typeface="Times New Roman" pitchFamily="18" charset="0"/>
              </a:rPr>
              <a:t> </a:t>
            </a:r>
            <a:r>
              <a:rPr lang="en-US" sz="800" dirty="0" err="1" smtClean="0">
                <a:latin typeface="Times New Roman" pitchFamily="18" charset="0"/>
                <a:cs typeface="Times New Roman" pitchFamily="18" charset="0"/>
              </a:rPr>
              <a:t>trực</a:t>
            </a:r>
            <a:r>
              <a:rPr lang="en-US" sz="800" dirty="0" smtClean="0">
                <a:latin typeface="Times New Roman" pitchFamily="18" charset="0"/>
                <a:cs typeface="Times New Roman" pitchFamily="18" charset="0"/>
              </a:rPr>
              <a:t> </a:t>
            </a:r>
            <a:r>
              <a:rPr lang="en-US" sz="800" dirty="0" err="1" smtClean="0">
                <a:latin typeface="Times New Roman" pitchFamily="18" charset="0"/>
                <a:cs typeface="Times New Roman" pitchFamily="18" charset="0"/>
              </a:rPr>
              <a:t>tuyến</a:t>
            </a:r>
            <a:endParaRPr lang="en-US" sz="800" dirty="0" smtClean="0">
              <a:latin typeface="Times New Roman" pitchFamily="18" charset="0"/>
              <a:cs typeface="Times New Roman" pitchFamily="18" charset="0"/>
            </a:endParaRPr>
          </a:p>
        </p:txBody>
      </p:sp>
      <p:sp>
        <p:nvSpPr>
          <p:cNvPr id="72" name="TextBox 71"/>
          <p:cNvSpPr txBox="1"/>
          <p:nvPr/>
        </p:nvSpPr>
        <p:spPr>
          <a:xfrm>
            <a:off x="4045789" y="6595646"/>
            <a:ext cx="2514600" cy="338554"/>
          </a:xfrm>
          <a:prstGeom prst="rect">
            <a:avLst/>
          </a:prstGeom>
          <a:noFill/>
        </p:spPr>
        <p:txBody>
          <a:bodyPr wrap="square" rtlCol="0">
            <a:spAutoFit/>
          </a:bodyPr>
          <a:lstStyle/>
          <a:p>
            <a:pPr marL="171450" lvl="0" indent="-171450">
              <a:buFont typeface="Arial" pitchFamily="34" charset="0"/>
              <a:buChar char="•"/>
            </a:pPr>
            <a:r>
              <a:rPr lang="en-US" sz="800" dirty="0" err="1" smtClean="0">
                <a:latin typeface="Times New Roman" pitchFamily="18" charset="0"/>
                <a:cs typeface="Times New Roman" pitchFamily="18" charset="0"/>
              </a:rPr>
              <a:t>Thang</a:t>
            </a:r>
            <a:r>
              <a:rPr lang="en-US" sz="800" dirty="0" smtClean="0">
                <a:latin typeface="Times New Roman" pitchFamily="18" charset="0"/>
                <a:cs typeface="Times New Roman" pitchFamily="18" charset="0"/>
              </a:rPr>
              <a:t> </a:t>
            </a:r>
            <a:r>
              <a:rPr lang="en-US" sz="800" dirty="0" err="1" smtClean="0">
                <a:latin typeface="Times New Roman" pitchFamily="18" charset="0"/>
                <a:cs typeface="Times New Roman" pitchFamily="18" charset="0"/>
              </a:rPr>
              <a:t>điểm</a:t>
            </a:r>
            <a:r>
              <a:rPr lang="en-US" sz="800" dirty="0" smtClean="0">
                <a:latin typeface="Times New Roman" pitchFamily="18" charset="0"/>
                <a:cs typeface="Times New Roman" pitchFamily="18" charset="0"/>
              </a:rPr>
              <a:t> 10</a:t>
            </a:r>
          </a:p>
          <a:p>
            <a:pPr marL="171450" lvl="0" indent="-171450">
              <a:buFont typeface="Arial" pitchFamily="34" charset="0"/>
              <a:buChar char="•"/>
            </a:pPr>
            <a:r>
              <a:rPr lang="it-IT" sz="800" dirty="0" smtClean="0">
                <a:latin typeface="Times New Roman" pitchFamily="18" charset="0"/>
                <a:cs typeface="Times New Roman" pitchFamily="18" charset="0"/>
              </a:rPr>
              <a:t>Trọng số: quá trình 40%, cuối kỳ 50%</a:t>
            </a:r>
          </a:p>
        </p:txBody>
      </p:sp>
      <p:sp>
        <p:nvSpPr>
          <p:cNvPr id="75" name="Rounded Rectangle 4"/>
          <p:cNvSpPr/>
          <p:nvPr/>
        </p:nvSpPr>
        <p:spPr>
          <a:xfrm>
            <a:off x="842708" y="5554067"/>
            <a:ext cx="600584" cy="29725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endParaRPr lang="en-US" sz="2800" kern="1200"/>
          </a:p>
        </p:txBody>
      </p:sp>
      <p:sp>
        <p:nvSpPr>
          <p:cNvPr id="76" name="Rounded Rectangle 75"/>
          <p:cNvSpPr/>
          <p:nvPr/>
        </p:nvSpPr>
        <p:spPr>
          <a:xfrm>
            <a:off x="3886200" y="7052608"/>
            <a:ext cx="754811" cy="414992"/>
          </a:xfrm>
          <a:prstGeom prst="roundRect">
            <a:avLst/>
          </a:prstGeom>
          <a:solidFill>
            <a:srgbClr val="FF99CC"/>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en-US" sz="800" dirty="0" err="1" smtClean="0">
                <a:solidFill>
                  <a:schemeClr val="tx1"/>
                </a:solidFill>
                <a:latin typeface="Times New Roman" pitchFamily="18" charset="0"/>
                <a:cs typeface="Times New Roman" pitchFamily="18" charset="0"/>
              </a:rPr>
              <a:t>Chuyên</a:t>
            </a:r>
            <a:r>
              <a:rPr lang="en-US" sz="800" dirty="0" smtClean="0">
                <a:solidFill>
                  <a:schemeClr val="tx1"/>
                </a:solidFill>
                <a:latin typeface="Times New Roman" pitchFamily="18" charset="0"/>
                <a:cs typeface="Times New Roman" pitchFamily="18" charset="0"/>
              </a:rPr>
              <a:t> </a:t>
            </a:r>
            <a:r>
              <a:rPr lang="en-US" sz="800" dirty="0" err="1" smtClean="0">
                <a:solidFill>
                  <a:schemeClr val="tx1"/>
                </a:solidFill>
                <a:latin typeface="Times New Roman" pitchFamily="18" charset="0"/>
                <a:cs typeface="Times New Roman" pitchFamily="18" charset="0"/>
              </a:rPr>
              <a:t>cần</a:t>
            </a:r>
            <a:r>
              <a:rPr lang="en-US" sz="800" dirty="0" smtClean="0">
                <a:solidFill>
                  <a:schemeClr val="tx1"/>
                </a:solidFill>
                <a:latin typeface="Times New Roman" pitchFamily="18" charset="0"/>
                <a:cs typeface="Times New Roman" pitchFamily="18" charset="0"/>
              </a:rPr>
              <a:t> (10%)</a:t>
            </a:r>
            <a:endParaRPr lang="en-US" sz="800" dirty="0">
              <a:solidFill>
                <a:schemeClr val="tx1"/>
              </a:solidFill>
              <a:latin typeface="Times New Roman" pitchFamily="18" charset="0"/>
              <a:cs typeface="Times New Roman" pitchFamily="18" charset="0"/>
            </a:endParaRPr>
          </a:p>
        </p:txBody>
      </p:sp>
      <p:sp>
        <p:nvSpPr>
          <p:cNvPr id="77" name="Rounded Rectangle 76"/>
          <p:cNvSpPr/>
          <p:nvPr/>
        </p:nvSpPr>
        <p:spPr>
          <a:xfrm>
            <a:off x="4648200" y="7052607"/>
            <a:ext cx="990600" cy="414993"/>
          </a:xfrm>
          <a:prstGeom prst="roundRect">
            <a:avLst/>
          </a:prstGeom>
          <a:solidFill>
            <a:schemeClr val="accent1">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en-US" sz="800" dirty="0" err="1" smtClean="0">
                <a:solidFill>
                  <a:schemeClr val="tx1"/>
                </a:solidFill>
                <a:latin typeface="Times New Roman" pitchFamily="18" charset="0"/>
                <a:cs typeface="Times New Roman" pitchFamily="18" charset="0"/>
              </a:rPr>
              <a:t>Báo</a:t>
            </a:r>
            <a:r>
              <a:rPr lang="en-US" sz="800" dirty="0" smtClean="0">
                <a:solidFill>
                  <a:schemeClr val="tx1"/>
                </a:solidFill>
                <a:latin typeface="Times New Roman" pitchFamily="18" charset="0"/>
                <a:cs typeface="Times New Roman" pitchFamily="18" charset="0"/>
              </a:rPr>
              <a:t> </a:t>
            </a:r>
            <a:r>
              <a:rPr lang="en-US" sz="800" dirty="0" err="1" smtClean="0">
                <a:solidFill>
                  <a:schemeClr val="tx1"/>
                </a:solidFill>
                <a:latin typeface="Times New Roman" pitchFamily="18" charset="0"/>
                <a:cs typeface="Times New Roman" pitchFamily="18" charset="0"/>
              </a:rPr>
              <a:t>cáo</a:t>
            </a:r>
            <a:r>
              <a:rPr lang="en-US" sz="800" dirty="0" smtClean="0">
                <a:solidFill>
                  <a:schemeClr val="tx1"/>
                </a:solidFill>
                <a:latin typeface="Times New Roman" pitchFamily="18" charset="0"/>
                <a:cs typeface="Times New Roman" pitchFamily="18" charset="0"/>
              </a:rPr>
              <a:t> </a:t>
            </a:r>
            <a:r>
              <a:rPr lang="en-US" sz="800" dirty="0" err="1" smtClean="0">
                <a:solidFill>
                  <a:schemeClr val="tx1"/>
                </a:solidFill>
                <a:latin typeface="Times New Roman" pitchFamily="18" charset="0"/>
                <a:cs typeface="Times New Roman" pitchFamily="18" charset="0"/>
              </a:rPr>
              <a:t>nhóm</a:t>
            </a:r>
            <a:r>
              <a:rPr lang="en-US" sz="800" dirty="0" smtClean="0">
                <a:solidFill>
                  <a:schemeClr val="tx1"/>
                </a:solidFill>
                <a:latin typeface="Times New Roman" pitchFamily="18" charset="0"/>
                <a:cs typeface="Times New Roman" pitchFamily="18" charset="0"/>
              </a:rPr>
              <a:t> </a:t>
            </a:r>
            <a:r>
              <a:rPr lang="en-US" sz="800" dirty="0" err="1" smtClean="0">
                <a:solidFill>
                  <a:schemeClr val="tx1"/>
                </a:solidFill>
                <a:latin typeface="Times New Roman" pitchFamily="18" charset="0"/>
                <a:cs typeface="Times New Roman" pitchFamily="18" charset="0"/>
              </a:rPr>
              <a:t>và</a:t>
            </a:r>
            <a:r>
              <a:rPr lang="en-US" sz="800" dirty="0" smtClean="0">
                <a:solidFill>
                  <a:schemeClr val="tx1"/>
                </a:solidFill>
                <a:latin typeface="Times New Roman" pitchFamily="18" charset="0"/>
                <a:cs typeface="Times New Roman" pitchFamily="18" charset="0"/>
              </a:rPr>
              <a:t> </a:t>
            </a:r>
            <a:r>
              <a:rPr lang="en-US" sz="800" dirty="0" err="1" smtClean="0">
                <a:solidFill>
                  <a:schemeClr val="tx1"/>
                </a:solidFill>
                <a:latin typeface="Times New Roman" pitchFamily="18" charset="0"/>
                <a:cs typeface="Times New Roman" pitchFamily="18" charset="0"/>
              </a:rPr>
              <a:t>thuyết</a:t>
            </a:r>
            <a:r>
              <a:rPr lang="en-US" sz="800" dirty="0" smtClean="0">
                <a:solidFill>
                  <a:schemeClr val="tx1"/>
                </a:solidFill>
                <a:latin typeface="Times New Roman" pitchFamily="18" charset="0"/>
                <a:cs typeface="Times New Roman" pitchFamily="18" charset="0"/>
              </a:rPr>
              <a:t> </a:t>
            </a:r>
            <a:r>
              <a:rPr lang="en-US" sz="800" dirty="0" err="1" smtClean="0">
                <a:solidFill>
                  <a:schemeClr val="tx1"/>
                </a:solidFill>
                <a:latin typeface="Times New Roman" pitchFamily="18" charset="0"/>
                <a:cs typeface="Times New Roman" pitchFamily="18" charset="0"/>
              </a:rPr>
              <a:t>trình</a:t>
            </a:r>
            <a:r>
              <a:rPr lang="en-US" sz="800" dirty="0" smtClean="0">
                <a:solidFill>
                  <a:schemeClr val="tx1"/>
                </a:solidFill>
                <a:latin typeface="Times New Roman" pitchFamily="18" charset="0"/>
                <a:cs typeface="Times New Roman" pitchFamily="18" charset="0"/>
              </a:rPr>
              <a:t> (30%)</a:t>
            </a:r>
            <a:endParaRPr lang="en-US" sz="800" dirty="0">
              <a:solidFill>
                <a:schemeClr val="tx1"/>
              </a:solidFill>
              <a:latin typeface="Times New Roman" pitchFamily="18" charset="0"/>
              <a:cs typeface="Times New Roman" pitchFamily="18" charset="0"/>
            </a:endParaRPr>
          </a:p>
        </p:txBody>
      </p:sp>
      <p:sp>
        <p:nvSpPr>
          <p:cNvPr id="78" name="Rounded Rectangle 77"/>
          <p:cNvSpPr/>
          <p:nvPr/>
        </p:nvSpPr>
        <p:spPr>
          <a:xfrm>
            <a:off x="5638800" y="7052608"/>
            <a:ext cx="750593" cy="414992"/>
          </a:xfrm>
          <a:prstGeom prst="roundRect">
            <a:avLst/>
          </a:prstGeom>
          <a:solidFill>
            <a:schemeClr val="accent3">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en-US" sz="800" dirty="0" err="1" smtClean="0">
                <a:solidFill>
                  <a:schemeClr val="tx1"/>
                </a:solidFill>
                <a:latin typeface="Times New Roman" pitchFamily="18" charset="0"/>
                <a:cs typeface="Times New Roman" pitchFamily="18" charset="0"/>
              </a:rPr>
              <a:t>Thi</a:t>
            </a:r>
            <a:r>
              <a:rPr lang="en-US" sz="800" dirty="0" smtClean="0">
                <a:solidFill>
                  <a:schemeClr val="tx1"/>
                </a:solidFill>
                <a:latin typeface="Times New Roman" pitchFamily="18" charset="0"/>
                <a:cs typeface="Times New Roman" pitchFamily="18" charset="0"/>
              </a:rPr>
              <a:t> </a:t>
            </a:r>
            <a:r>
              <a:rPr lang="en-US" sz="800" dirty="0" err="1" smtClean="0">
                <a:solidFill>
                  <a:schemeClr val="tx1"/>
                </a:solidFill>
                <a:latin typeface="Times New Roman" pitchFamily="18" charset="0"/>
                <a:cs typeface="Times New Roman" pitchFamily="18" charset="0"/>
              </a:rPr>
              <a:t>cuối</a:t>
            </a:r>
            <a:r>
              <a:rPr lang="en-US" sz="800" dirty="0" smtClean="0">
                <a:solidFill>
                  <a:schemeClr val="tx1"/>
                </a:solidFill>
                <a:latin typeface="Times New Roman" pitchFamily="18" charset="0"/>
                <a:cs typeface="Times New Roman" pitchFamily="18" charset="0"/>
              </a:rPr>
              <a:t> </a:t>
            </a:r>
            <a:r>
              <a:rPr lang="en-US" sz="800" dirty="0" err="1" smtClean="0">
                <a:solidFill>
                  <a:schemeClr val="tx1"/>
                </a:solidFill>
                <a:latin typeface="Times New Roman" pitchFamily="18" charset="0"/>
                <a:cs typeface="Times New Roman" pitchFamily="18" charset="0"/>
              </a:rPr>
              <a:t>kỳ</a:t>
            </a:r>
            <a:r>
              <a:rPr lang="en-US" sz="800" dirty="0" smtClean="0">
                <a:solidFill>
                  <a:schemeClr val="tx1"/>
                </a:solidFill>
                <a:latin typeface="Times New Roman" pitchFamily="18" charset="0"/>
                <a:cs typeface="Times New Roman" pitchFamily="18" charset="0"/>
              </a:rPr>
              <a:t> (60%)</a:t>
            </a:r>
            <a:endParaRPr lang="en-US" sz="800" dirty="0">
              <a:solidFill>
                <a:schemeClr val="tx1"/>
              </a:solidFill>
              <a:latin typeface="Times New Roman" pitchFamily="18" charset="0"/>
              <a:cs typeface="Times New Roman" pitchFamily="18" charset="0"/>
            </a:endParaRPr>
          </a:p>
        </p:txBody>
      </p:sp>
      <p:sp>
        <p:nvSpPr>
          <p:cNvPr id="81" name="TextBox 80"/>
          <p:cNvSpPr txBox="1"/>
          <p:nvPr/>
        </p:nvSpPr>
        <p:spPr>
          <a:xfrm>
            <a:off x="228600" y="8919930"/>
            <a:ext cx="1067921" cy="215444"/>
          </a:xfrm>
          <a:prstGeom prst="rect">
            <a:avLst/>
          </a:prstGeom>
          <a:noFill/>
        </p:spPr>
        <p:txBody>
          <a:bodyPr wrap="none" rtlCol="0">
            <a:spAutoFit/>
          </a:bodyPr>
          <a:lstStyle/>
          <a:p>
            <a:r>
              <a:rPr lang="en-US" sz="800" dirty="0" smtClean="0">
                <a:latin typeface="Times New Roman" pitchFamily="18" charset="0"/>
                <a:cs typeface="Times New Roman" pitchFamily="18" charset="0"/>
              </a:rPr>
              <a:t>Tel: 84 24 6 2617694</a:t>
            </a:r>
            <a:endParaRPr lang="en-US" sz="800" dirty="0">
              <a:latin typeface="Times New Roman" pitchFamily="18" charset="0"/>
              <a:cs typeface="Times New Roman" pitchFamily="18" charset="0"/>
            </a:endParaRPr>
          </a:p>
        </p:txBody>
      </p:sp>
      <p:sp>
        <p:nvSpPr>
          <p:cNvPr id="82" name="TextBox 81"/>
          <p:cNvSpPr txBox="1"/>
          <p:nvPr/>
        </p:nvSpPr>
        <p:spPr>
          <a:xfrm>
            <a:off x="1564407" y="8924026"/>
            <a:ext cx="1085554" cy="215444"/>
          </a:xfrm>
          <a:prstGeom prst="rect">
            <a:avLst/>
          </a:prstGeom>
          <a:noFill/>
        </p:spPr>
        <p:txBody>
          <a:bodyPr wrap="none" rtlCol="0">
            <a:spAutoFit/>
          </a:bodyPr>
          <a:lstStyle/>
          <a:p>
            <a:r>
              <a:rPr lang="en-US" sz="800" dirty="0" smtClean="0">
                <a:latin typeface="Times New Roman" pitchFamily="18" charset="0"/>
                <a:cs typeface="Times New Roman" pitchFamily="18" charset="0"/>
              </a:rPr>
              <a:t>Fax: 84 24 6 2618491</a:t>
            </a:r>
            <a:endParaRPr lang="en-US" sz="800" dirty="0">
              <a:latin typeface="Times New Roman" pitchFamily="18" charset="0"/>
              <a:cs typeface="Times New Roman" pitchFamily="18" charset="0"/>
            </a:endParaRPr>
          </a:p>
        </p:txBody>
      </p:sp>
      <p:sp>
        <p:nvSpPr>
          <p:cNvPr id="83" name="TextBox 82"/>
          <p:cNvSpPr txBox="1"/>
          <p:nvPr/>
        </p:nvSpPr>
        <p:spPr>
          <a:xfrm>
            <a:off x="3051741" y="8921363"/>
            <a:ext cx="1611339" cy="215444"/>
          </a:xfrm>
          <a:prstGeom prst="rect">
            <a:avLst/>
          </a:prstGeom>
          <a:noFill/>
        </p:spPr>
        <p:txBody>
          <a:bodyPr wrap="none" rtlCol="0">
            <a:spAutoFit/>
          </a:bodyPr>
          <a:lstStyle/>
          <a:p>
            <a:r>
              <a:rPr lang="en-US" sz="800" dirty="0" smtClean="0">
                <a:latin typeface="Times New Roman" pitchFamily="18" charset="0"/>
                <a:cs typeface="Times New Roman" pitchFamily="18" charset="0"/>
              </a:rPr>
              <a:t>Web: http://www.kmt.vnua.edu.vn</a:t>
            </a:r>
            <a:endParaRPr lang="en-US" sz="800" dirty="0">
              <a:latin typeface="Times New Roman" pitchFamily="18" charset="0"/>
              <a:cs typeface="Times New Roman" pitchFamily="18" charset="0"/>
            </a:endParaRPr>
          </a:p>
        </p:txBody>
      </p:sp>
      <p:sp>
        <p:nvSpPr>
          <p:cNvPr id="84" name="TextBox 83"/>
          <p:cNvSpPr txBox="1"/>
          <p:nvPr/>
        </p:nvSpPr>
        <p:spPr>
          <a:xfrm>
            <a:off x="5056058" y="8937183"/>
            <a:ext cx="1598906" cy="215444"/>
          </a:xfrm>
          <a:prstGeom prst="rect">
            <a:avLst/>
          </a:prstGeom>
          <a:noFill/>
        </p:spPr>
        <p:txBody>
          <a:bodyPr wrap="square" rtlCol="0">
            <a:spAutoFit/>
          </a:bodyPr>
          <a:lstStyle/>
          <a:p>
            <a:r>
              <a:rPr lang="en-US" sz="800" dirty="0" smtClean="0">
                <a:latin typeface="Times New Roman" pitchFamily="18" charset="0"/>
                <a:cs typeface="Times New Roman" pitchFamily="18" charset="0"/>
              </a:rPr>
              <a:t>Email: moitruong@vnua.edu.vn</a:t>
            </a:r>
            <a:endParaRPr lang="en-US" sz="800" dirty="0">
              <a:latin typeface="Times New Roman" pitchFamily="18" charset="0"/>
              <a:cs typeface="Times New Roman" pitchFamily="18" charset="0"/>
            </a:endParaRPr>
          </a:p>
        </p:txBody>
      </p:sp>
      <p:sp>
        <p:nvSpPr>
          <p:cNvPr id="44" name="TextBox 43"/>
          <p:cNvSpPr txBox="1"/>
          <p:nvPr/>
        </p:nvSpPr>
        <p:spPr>
          <a:xfrm>
            <a:off x="3810000" y="7995047"/>
            <a:ext cx="2736011" cy="615553"/>
          </a:xfrm>
          <a:prstGeom prst="rect">
            <a:avLst/>
          </a:prstGeom>
          <a:noFill/>
        </p:spPr>
        <p:txBody>
          <a:bodyPr wrap="square" rtlCol="0">
            <a:spAutoFit/>
          </a:bodyPr>
          <a:lstStyle/>
          <a:p>
            <a:pPr>
              <a:spcBef>
                <a:spcPts val="600"/>
              </a:spcBef>
            </a:pPr>
            <a:r>
              <a:rPr lang="it-IT" sz="800" dirty="0"/>
              <a:t>Đinh Thị Hải </a:t>
            </a:r>
            <a:r>
              <a:rPr lang="it-IT" sz="800" dirty="0" smtClean="0"/>
              <a:t>Vân; 	Email: </a:t>
            </a:r>
            <a:r>
              <a:rPr lang="en-US" sz="800" u="sng" dirty="0" smtClean="0">
                <a:hlinkClick r:id="rId5"/>
              </a:rPr>
              <a:t>dinhthihaivan@gmail.com</a:t>
            </a:r>
            <a:r>
              <a:rPr lang="en-US" sz="800" dirty="0" smtClean="0"/>
              <a:t> </a:t>
            </a:r>
          </a:p>
          <a:p>
            <a:pPr>
              <a:spcBef>
                <a:spcPts val="600"/>
              </a:spcBef>
            </a:pPr>
            <a:r>
              <a:rPr lang="it-IT" sz="800" dirty="0" smtClean="0"/>
              <a:t>Nguyễn </a:t>
            </a:r>
            <a:r>
              <a:rPr lang="it-IT" sz="800" dirty="0"/>
              <a:t>Thị Bích </a:t>
            </a:r>
            <a:r>
              <a:rPr lang="it-IT" sz="800" dirty="0" smtClean="0"/>
              <a:t>Hà</a:t>
            </a:r>
            <a:r>
              <a:rPr lang="it-IT" sz="800" dirty="0"/>
              <a:t>; </a:t>
            </a:r>
            <a:r>
              <a:rPr lang="it-IT" sz="800" dirty="0" smtClean="0"/>
              <a:t>	Email: </a:t>
            </a:r>
            <a:r>
              <a:rPr lang="en-US" sz="800" u="sng" dirty="0" smtClean="0">
                <a:hlinkClick r:id="rId6"/>
              </a:rPr>
              <a:t>ntbha.hua@gmail.com</a:t>
            </a:r>
            <a:r>
              <a:rPr lang="en-US" sz="800" dirty="0" smtClean="0"/>
              <a:t> </a:t>
            </a:r>
          </a:p>
          <a:p>
            <a:pPr>
              <a:spcBef>
                <a:spcPts val="600"/>
              </a:spcBef>
            </a:pPr>
            <a:r>
              <a:rPr lang="it-IT" sz="800" dirty="0"/>
              <a:t>Cao Trường Sơn; </a:t>
            </a:r>
            <a:r>
              <a:rPr lang="it-IT" sz="800" dirty="0" smtClean="0"/>
              <a:t>	Email: </a:t>
            </a:r>
            <a:r>
              <a:rPr lang="en-US" sz="800" u="sng" dirty="0" smtClean="0">
                <a:hlinkClick r:id="rId7"/>
              </a:rPr>
              <a:t>caotruongson.hua@gmail.com</a:t>
            </a:r>
            <a:endParaRPr lang="en-US" sz="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TM01859862[[fn=Urban Pop]]</Template>
  <TotalTime>6781</TotalTime>
  <Words>857</Words>
  <Application>Microsoft Office PowerPoint</Application>
  <PresentationFormat>On-screen Show (4:3)</PresentationFormat>
  <Paragraphs>69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dc:creator>
  <cp:lastModifiedBy>Admin</cp:lastModifiedBy>
  <cp:revision>136</cp:revision>
  <dcterms:created xsi:type="dcterms:W3CDTF">2016-10-17T12:18:01Z</dcterms:created>
  <dcterms:modified xsi:type="dcterms:W3CDTF">2020-07-08T01:12:57Z</dcterms:modified>
</cp:coreProperties>
</file>